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Roboto Thin"/>
      <p:regular r:id="rId30"/>
      <p:bold r:id="rId31"/>
      <p:italic r:id="rId32"/>
      <p:boldItalic r:id="rId33"/>
    </p:embeddedFont>
    <p:embeddedFont>
      <p:font typeface="Roboto"/>
      <p:regular r:id="rId34"/>
      <p:bold r:id="rId35"/>
      <p:italic r:id="rId36"/>
      <p:boldItalic r:id="rId37"/>
    </p:embeddedFont>
    <p:embeddedFont>
      <p:font typeface="Roboto Medium"/>
      <p:regular r:id="rId38"/>
      <p:bold r:id="rId39"/>
      <p:italic r:id="rId40"/>
      <p:boldItalic r:id="rId41"/>
    </p:embeddedFont>
    <p:embeddedFont>
      <p:font typeface="Lato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6" roundtripDataSignature="AMtx7mjilipV/b81OZKH9mOoprwi5lvP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B332EEC-DC22-49DF-8C97-7B35E935AC23}">
  <a:tblStyle styleId="{1B332EEC-DC22-49DF-8C97-7B35E935AC23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italic.fntdata"/><Relationship Id="rId20" Type="http://schemas.openxmlformats.org/officeDocument/2006/relationships/slide" Target="slides/slide14.xml"/><Relationship Id="rId42" Type="http://schemas.openxmlformats.org/officeDocument/2006/relationships/font" Target="fonts/Lato-regular.fntdata"/><Relationship Id="rId41" Type="http://schemas.openxmlformats.org/officeDocument/2006/relationships/font" Target="fonts/RobotoMedium-boldItalic.fntdata"/><Relationship Id="rId22" Type="http://schemas.openxmlformats.org/officeDocument/2006/relationships/slide" Target="slides/slide16.xml"/><Relationship Id="rId44" Type="http://schemas.openxmlformats.org/officeDocument/2006/relationships/font" Target="fonts/Lato-italic.fntdata"/><Relationship Id="rId21" Type="http://schemas.openxmlformats.org/officeDocument/2006/relationships/slide" Target="slides/slide15.xml"/><Relationship Id="rId43" Type="http://schemas.openxmlformats.org/officeDocument/2006/relationships/font" Target="fonts/Lato-bold.fntdata"/><Relationship Id="rId24" Type="http://schemas.openxmlformats.org/officeDocument/2006/relationships/slide" Target="slides/slide18.xml"/><Relationship Id="rId46" Type="http://customschemas.google.com/relationships/presentationmetadata" Target="metadata"/><Relationship Id="rId23" Type="http://schemas.openxmlformats.org/officeDocument/2006/relationships/slide" Target="slides/slide17.xml"/><Relationship Id="rId45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aleway-regular.fntdata"/><Relationship Id="rId25" Type="http://schemas.openxmlformats.org/officeDocument/2006/relationships/slide" Target="slides/slide19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Thin-bold.fntdata"/><Relationship Id="rId30" Type="http://schemas.openxmlformats.org/officeDocument/2006/relationships/font" Target="fonts/RobotoThin-regular.fntdata"/><Relationship Id="rId11" Type="http://schemas.openxmlformats.org/officeDocument/2006/relationships/slide" Target="slides/slide5.xml"/><Relationship Id="rId33" Type="http://schemas.openxmlformats.org/officeDocument/2006/relationships/font" Target="fonts/RobotoThin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Thin-italic.fntdata"/><Relationship Id="rId13" Type="http://schemas.openxmlformats.org/officeDocument/2006/relationships/slide" Target="slides/slide7.xml"/><Relationship Id="rId35" Type="http://schemas.openxmlformats.org/officeDocument/2006/relationships/font" Target="fonts/Roboto-bold.fntdata"/><Relationship Id="rId12" Type="http://schemas.openxmlformats.org/officeDocument/2006/relationships/slide" Target="slides/slide6.xml"/><Relationship Id="rId34" Type="http://schemas.openxmlformats.org/officeDocument/2006/relationships/font" Target="fonts/Roboto-regular.fntdata"/><Relationship Id="rId15" Type="http://schemas.openxmlformats.org/officeDocument/2006/relationships/slide" Target="slides/slide9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8.xml"/><Relationship Id="rId36" Type="http://schemas.openxmlformats.org/officeDocument/2006/relationships/font" Target="fonts/Roboto-italic.fntdata"/><Relationship Id="rId17" Type="http://schemas.openxmlformats.org/officeDocument/2006/relationships/slide" Target="slides/slide11.xml"/><Relationship Id="rId39" Type="http://schemas.openxmlformats.org/officeDocument/2006/relationships/font" Target="fonts/RobotoMedium-bold.fntdata"/><Relationship Id="rId16" Type="http://schemas.openxmlformats.org/officeDocument/2006/relationships/slide" Target="slides/slide10.xml"/><Relationship Id="rId38" Type="http://schemas.openxmlformats.org/officeDocument/2006/relationships/font" Target="fonts/RobotoMedium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jp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a4b63ae085_0_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3a4b63ae085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a5adcebfa1_2_19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g3a5adcebfa1_2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============================================================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COMPARACIÓN PRUNING: ORIGINAL vs PRUNEADO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============================================================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Métrica Original Pruneado Diferencia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Accuracy   0.9234   0.9207    -0.0027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Precision   0.9228   0.9205    -0.0022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Recall   0.9234   0.9207    -0.0027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F1-Score   0.9231   0.9206    -0.0025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Tamaño (MB)    40.78    14.49     -64.5%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Tiempo Inferencia (ms)    29.41    22.81     +22.5%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Esparsidad       0%    49.9%     +49.9%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============================================================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COMPARACIÓN ORIGINAL vs (PRUNEADO + FINE-TUNING)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============================================================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Métrica Original Pruneado_FT  Diferencia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Accuracy   0.9234      0.8884     -0.0349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Precision   0.9228      0.8898     -0.0330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Recall   0.9234      0.8884     -0.0349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F1-Score   0.9231      0.8882     -0.0348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Tamaño (MB)    40.78       40.78       -0.0%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Tiempo Inferencia (ms)    29.41        4.19      +85.8%</a:t>
            </a:r>
            <a:endParaRPr sz="1050">
              <a:solidFill>
                <a:srgbClr val="1F1F1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419" sz="1050">
                <a:solidFill>
                  <a:srgbClr val="1F1F1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Esparsidad       0%       49.9%      +49.9%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a5adcebfa1_2_2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3a5adcebfa1_2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a761e0589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3a761e0589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a4b63ae085_0_5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3a4b63ae08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a761e0589d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a761e0589d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1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62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a94f6f93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a94f6f93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14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Máximo rendimiento: Jetson Nano y Kria KV260 ofrecen la mayor capacidad de cómputo para CNN 224×224 (GPU / FPGA dedicadas), pero a costa de mayor complejidad de integración y desarrollo.</a:t>
            </a:r>
            <a:endParaRPr sz="81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14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 compromiso para el proyecto: STM32MP257F-EV1 y STM32N6570-DK logran un equilibrio entre rendimiento, robustez industrial y despliegue en borde sin conectividad, por lo que se consideran las opciones más adecuadas para el modelo propuesto.</a:t>
            </a:r>
            <a:endParaRPr sz="81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14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Uso orientado a prototipos: Nucleo-N657XQ-Q permite experimentar con la NPU de la familia STM32N6, pero requiere hardware adicional de cámara y se limita a modelos más compactos.</a:t>
            </a:r>
            <a:endParaRPr sz="81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14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FPGA pura, alto potencial pero poco práctica: Nexys Video Artix-7 podría alcanzar altas prestaciones, aunque demanda diseño FPGA especializado, lo que la hace menos adecuada para esta fase del proyecto.</a:t>
            </a:r>
            <a:endParaRPr sz="81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14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Plataformas descartadas para esta CNN: Nucleo-U545RE-Q y PSoC 6 AI se orientan a aplicaciones TinyML y modelos pequeños de señal; no resultan apropiadas para la CNN de 224×224 utilizada en este trabajo.</a:t>
            </a:r>
            <a:endParaRPr sz="81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62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a4b63ae085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a4b63ae085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1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62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a761e0589d_1_10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3a761e0589d_1_1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a74fe171e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a74fe171e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14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62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4b63ae085_0_1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3a4b63ae085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a4b63ae085_0_9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3a4b63ae085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a4b63ae085_0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3a4b63ae08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a54ce83c70_1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3a54ce83c70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a4b63ae085_0_2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3a4b63ae085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a5adcebfa1_2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g3a5adcebfa1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a5adcebfa1_2_8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3a5adcebfa1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1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1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1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3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3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3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3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" name="Google Shape;60;p3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31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2" name="Google Shape;62;p3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32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" name="Google Shape;65;p32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" name="Google Shape;66;p32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32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3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2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2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" name="Google Shape;19;p2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Google Shape;20;p2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22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" name="Google Shape;22;p22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2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" name="Google Shape;26;p2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2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26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" name="Google Shape;34;p26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" name="Google Shape;35;p2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2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" name="Google Shape;37;p2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" name="Google Shape;38;p2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7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" name="Google Shape;41;p2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27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" name="Google Shape;43;p27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2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8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" name="Google Shape;48;p2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Google Shape;50;p29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29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2" name="Google Shape;52;p29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" name="Google Shape;53;p2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b="0" i="0" sz="18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31.png"/><Relationship Id="rId5" Type="http://schemas.openxmlformats.org/officeDocument/2006/relationships/image" Target="../media/image3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35.png"/><Relationship Id="rId5" Type="http://schemas.openxmlformats.org/officeDocument/2006/relationships/image" Target="../media/image34.png"/><Relationship Id="rId6" Type="http://schemas.openxmlformats.org/officeDocument/2006/relationships/image" Target="../media/image36.png"/><Relationship Id="rId7" Type="http://schemas.openxmlformats.org/officeDocument/2006/relationships/image" Target="../media/image29.png"/><Relationship Id="rId8" Type="http://schemas.openxmlformats.org/officeDocument/2006/relationships/image" Target="../media/image3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hyperlink" Target="https://github.com/luchomacea1/deteccion-enfermedades-maiz-borde" TargetMode="External"/><Relationship Id="rId5" Type="http://schemas.openxmlformats.org/officeDocument/2006/relationships/hyperlink" Target="http://alb-maiz-1114972211.us-east-1.elb.amazonaws.com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6.png"/><Relationship Id="rId7" Type="http://schemas.openxmlformats.org/officeDocument/2006/relationships/image" Target="../media/image4.png"/><Relationship Id="rId8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.jpg"/><Relationship Id="rId5" Type="http://schemas.openxmlformats.org/officeDocument/2006/relationships/image" Target="../media/image1.jpg"/><Relationship Id="rId6" Type="http://schemas.openxmlformats.org/officeDocument/2006/relationships/image" Target="../media/image19.jpg"/><Relationship Id="rId7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38.png"/><Relationship Id="rId5" Type="http://schemas.openxmlformats.org/officeDocument/2006/relationships/image" Target="../media/image3.png"/><Relationship Id="rId6" Type="http://schemas.openxmlformats.org/officeDocument/2006/relationships/image" Target="../media/image9.png"/><Relationship Id="rId7" Type="http://schemas.openxmlformats.org/officeDocument/2006/relationships/image" Target="../media/image17.png"/><Relationship Id="rId8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8.png"/><Relationship Id="rId5" Type="http://schemas.openxmlformats.org/officeDocument/2006/relationships/image" Target="../media/image23.png"/><Relationship Id="rId6" Type="http://schemas.openxmlformats.org/officeDocument/2006/relationships/image" Target="../media/image21.png"/><Relationship Id="rId7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"/>
          <p:cNvSpPr txBox="1"/>
          <p:nvPr>
            <p:ph type="ctrTitle"/>
          </p:nvPr>
        </p:nvSpPr>
        <p:spPr>
          <a:xfrm>
            <a:off x="2615525" y="2059025"/>
            <a:ext cx="6012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4800"/>
              <a:buNone/>
            </a:pPr>
            <a:r>
              <a:rPr lang="es-419" sz="2300">
                <a:solidFill>
                  <a:srgbClr val="0F1114"/>
                </a:solidFill>
                <a:latin typeface="Roboto"/>
                <a:ea typeface="Roboto"/>
                <a:cs typeface="Roboto"/>
                <a:sym typeface="Roboto"/>
              </a:rPr>
              <a:t>Detección de enfermedades en maíz mediante IA optimizada para implementación en dispositivos de borde</a:t>
            </a:r>
            <a:endParaRPr sz="5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"/>
          <p:cNvSpPr txBox="1"/>
          <p:nvPr>
            <p:ph idx="1" type="subTitle"/>
          </p:nvPr>
        </p:nvSpPr>
        <p:spPr>
          <a:xfrm>
            <a:off x="2292134" y="3516825"/>
            <a:ext cx="6286200" cy="16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s-419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Presenta:</a:t>
            </a:r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1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Nicolás Castillo Ojeda</a:t>
            </a:r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1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Andrés Felipe Flórez Olivera</a:t>
            </a:r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1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s-419" sz="1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scar</a:t>
            </a:r>
            <a:r>
              <a:rPr lang="es-419" sz="1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Javier González Zárate</a:t>
            </a:r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1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Luis Eduardo Macea Zabaleta</a:t>
            </a:r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s-419" sz="1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Dirección:</a:t>
            </a:r>
            <a:endParaRPr b="1"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1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Carlos Julio González, Ph.D. </a:t>
            </a:r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"/>
          <p:cNvSpPr txBox="1"/>
          <p:nvPr>
            <p:ph type="ctrTitle"/>
          </p:nvPr>
        </p:nvSpPr>
        <p:spPr>
          <a:xfrm>
            <a:off x="199825" y="4221125"/>
            <a:ext cx="32844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4800"/>
              <a:buNone/>
            </a:pPr>
            <a:r>
              <a:rPr lang="es-419" sz="1500">
                <a:solidFill>
                  <a:srgbClr val="0F1114"/>
                </a:solidFill>
                <a:latin typeface="Roboto"/>
                <a:ea typeface="Roboto"/>
                <a:cs typeface="Roboto"/>
                <a:sym typeface="Roboto"/>
              </a:rPr>
              <a:t>Maestría en Inteligencia Artificial</a:t>
            </a:r>
            <a:endParaRPr sz="1500">
              <a:solidFill>
                <a:srgbClr val="0F111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4800"/>
              <a:buNone/>
            </a:pPr>
            <a:r>
              <a:rPr lang="es-419" sz="1500">
                <a:solidFill>
                  <a:srgbClr val="0F1114"/>
                </a:solidFill>
                <a:latin typeface="Roboto"/>
                <a:ea typeface="Roboto"/>
                <a:cs typeface="Roboto"/>
                <a:sym typeface="Roboto"/>
              </a:rPr>
              <a:t>Noviembre de 2025</a:t>
            </a:r>
            <a:endParaRPr sz="1500">
              <a:solidFill>
                <a:srgbClr val="0F111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"/>
          <p:cNvSpPr/>
          <p:nvPr/>
        </p:nvSpPr>
        <p:spPr>
          <a:xfrm>
            <a:off x="67375" y="267400"/>
            <a:ext cx="2793875" cy="3249425"/>
          </a:xfrm>
          <a:prstGeom prst="flowChartInputOutpu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77" name="Google Shape;77;p1"/>
          <p:cNvGrpSpPr/>
          <p:nvPr/>
        </p:nvGrpSpPr>
        <p:grpSpPr>
          <a:xfrm>
            <a:off x="2488336" y="270387"/>
            <a:ext cx="6519921" cy="3201714"/>
            <a:chOff x="2488225" y="270377"/>
            <a:chExt cx="6607804" cy="3244871"/>
          </a:xfrm>
        </p:grpSpPr>
        <p:sp>
          <p:nvSpPr>
            <p:cNvPr id="78" name="Google Shape;78;p1"/>
            <p:cNvSpPr/>
            <p:nvPr/>
          </p:nvSpPr>
          <p:spPr>
            <a:xfrm>
              <a:off x="2488225" y="270377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0200" lIns="90200" spcFirstLastPara="1" rIns="90200" wrap="square" tIns="902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81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4764088" y="270377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0200" lIns="90200" spcFirstLastPara="1" rIns="90200" wrap="square" tIns="902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81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6237754" y="273348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0200" lIns="90200" spcFirstLastPara="1" rIns="90200" wrap="square" tIns="902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81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81" name="Google Shape;8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8516" y="2914700"/>
            <a:ext cx="860075" cy="3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"/>
          <p:cNvSpPr txBox="1"/>
          <p:nvPr>
            <p:ph type="ctrTitle"/>
          </p:nvPr>
        </p:nvSpPr>
        <p:spPr>
          <a:xfrm>
            <a:off x="2819597" y="1893869"/>
            <a:ext cx="58158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4800"/>
              <a:buNone/>
            </a:pPr>
            <a:r>
              <a:rPr lang="es-419" sz="2300">
                <a:solidFill>
                  <a:srgbClr val="0F1114"/>
                </a:solidFill>
                <a:latin typeface="Roboto"/>
                <a:ea typeface="Roboto"/>
                <a:cs typeface="Roboto"/>
                <a:sym typeface="Roboto"/>
              </a:rPr>
              <a:t>Detección de enfermedades en maíz mediante IA optimizada para implementación en dispositivos de borde</a:t>
            </a:r>
            <a:endParaRPr sz="5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3" name="Google Shape;83;p1" title="WhatsApp Image 2025-11-17 at 1.16.05 PM-Photoroo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3675" y="400550"/>
            <a:ext cx="1414650" cy="7073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a4b63ae085_0_40"/>
          <p:cNvSpPr txBox="1"/>
          <p:nvPr>
            <p:ph type="ctrTitle"/>
          </p:nvPr>
        </p:nvSpPr>
        <p:spPr>
          <a:xfrm>
            <a:off x="2615525" y="2059025"/>
            <a:ext cx="6012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4800"/>
              <a:buNone/>
            </a:pPr>
            <a:r>
              <a:rPr lang="es-419" sz="2300">
                <a:solidFill>
                  <a:srgbClr val="0F1114"/>
                </a:solidFill>
                <a:latin typeface="Roboto"/>
                <a:ea typeface="Roboto"/>
                <a:cs typeface="Roboto"/>
                <a:sym typeface="Roboto"/>
              </a:rPr>
              <a:t>Detección de enfermedades en maíz mediante IA optimizada para implementación en dispositivos de borde</a:t>
            </a:r>
            <a:endParaRPr sz="5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g3a4b63ae085_0_40"/>
          <p:cNvSpPr/>
          <p:nvPr/>
        </p:nvSpPr>
        <p:spPr>
          <a:xfrm>
            <a:off x="67375" y="267400"/>
            <a:ext cx="2858275" cy="3241900"/>
          </a:xfrm>
          <a:prstGeom prst="flowChartInputOutpu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44" name="Google Shape;244;g3a4b63ae085_0_40"/>
          <p:cNvGrpSpPr/>
          <p:nvPr/>
        </p:nvGrpSpPr>
        <p:grpSpPr>
          <a:xfrm>
            <a:off x="2488225" y="270377"/>
            <a:ext cx="6607804" cy="3244871"/>
            <a:chOff x="2488225" y="270377"/>
            <a:chExt cx="6607804" cy="3244871"/>
          </a:xfrm>
        </p:grpSpPr>
        <p:sp>
          <p:nvSpPr>
            <p:cNvPr id="245" name="Google Shape;245;g3a4b63ae085_0_40"/>
            <p:cNvSpPr/>
            <p:nvPr/>
          </p:nvSpPr>
          <p:spPr>
            <a:xfrm>
              <a:off x="2488225" y="270377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6" name="Google Shape;246;g3a4b63ae085_0_40"/>
            <p:cNvSpPr/>
            <p:nvPr/>
          </p:nvSpPr>
          <p:spPr>
            <a:xfrm>
              <a:off x="4764088" y="270377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7" name="Google Shape;247;g3a4b63ae085_0_40"/>
            <p:cNvSpPr/>
            <p:nvPr/>
          </p:nvSpPr>
          <p:spPr>
            <a:xfrm>
              <a:off x="6237754" y="273348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248" name="Google Shape;248;g3a4b63ae085_0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591" y="3130125"/>
            <a:ext cx="860075" cy="3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3a4b63ae085_0_40"/>
          <p:cNvSpPr txBox="1"/>
          <p:nvPr>
            <p:ph idx="4294967295" type="title"/>
          </p:nvPr>
        </p:nvSpPr>
        <p:spPr>
          <a:xfrm>
            <a:off x="173450" y="2278700"/>
            <a:ext cx="82968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s-419" sz="3500"/>
              <a:t>Resultados y </a:t>
            </a:r>
            <a:r>
              <a:rPr lang="es-419" sz="3500"/>
              <a:t>Análisis</a:t>
            </a:r>
            <a:endParaRPr sz="3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a5adcebfa1_2_192"/>
          <p:cNvSpPr/>
          <p:nvPr/>
        </p:nvSpPr>
        <p:spPr>
          <a:xfrm>
            <a:off x="1175628" y="500100"/>
            <a:ext cx="75207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2D5016"/>
              </a:buClr>
              <a:buSzPts val="1602"/>
              <a:buFont typeface="Calibri"/>
              <a:buNone/>
            </a:pPr>
            <a:r>
              <a:rPr b="1" i="0" lang="es-419" sz="2400" u="none" cap="none" strike="noStrike">
                <a:solidFill>
                  <a:srgbClr val="2D5016"/>
                </a:solidFill>
                <a:latin typeface="Calibri"/>
                <a:ea typeface="Calibri"/>
                <a:cs typeface="Calibri"/>
                <a:sym typeface="Calibri"/>
              </a:rPr>
              <a:t>Resultados: Poda post-</a:t>
            </a:r>
            <a:r>
              <a:rPr b="1" lang="es-419" sz="2400">
                <a:solidFill>
                  <a:srgbClr val="2D5016"/>
                </a:solidFill>
                <a:latin typeface="Calibri"/>
                <a:ea typeface="Calibri"/>
                <a:cs typeface="Calibri"/>
                <a:sym typeface="Calibri"/>
              </a:rPr>
              <a:t>entrenamiento</a:t>
            </a:r>
            <a:endParaRPr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5" name="Google Shape;255;g3a5adcebfa1_2_192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5" y="75100"/>
            <a:ext cx="1640677" cy="9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g3a5adcebfa1_2_192"/>
          <p:cNvPicPr preferRelativeResize="0"/>
          <p:nvPr/>
        </p:nvPicPr>
        <p:blipFill rotWithShape="1">
          <a:blip r:embed="rId4">
            <a:alphaModFix/>
          </a:blip>
          <a:srcRect b="72629" l="0" r="0" t="0"/>
          <a:stretch/>
        </p:blipFill>
        <p:spPr>
          <a:xfrm>
            <a:off x="543974" y="1079725"/>
            <a:ext cx="8126124" cy="136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g3a5adcebfa1_2_192"/>
          <p:cNvPicPr preferRelativeResize="0"/>
          <p:nvPr/>
        </p:nvPicPr>
        <p:blipFill rotWithShape="1">
          <a:blip r:embed="rId4">
            <a:alphaModFix/>
          </a:blip>
          <a:srcRect b="41671" l="0" r="42082" t="30417"/>
          <a:stretch/>
        </p:blipFill>
        <p:spPr>
          <a:xfrm>
            <a:off x="576851" y="2442728"/>
            <a:ext cx="5363449" cy="1716751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g3a5adcebfa1_2_192"/>
          <p:cNvSpPr txBox="1"/>
          <p:nvPr/>
        </p:nvSpPr>
        <p:spPr>
          <a:xfrm>
            <a:off x="576850" y="4209000"/>
            <a:ext cx="815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Nota:</a:t>
            </a:r>
            <a:r>
              <a:rPr lang="es-419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Valores pre-cuantización. La cuantización a TensorFlow Lite reduce significativamente la latencia (ver diapositiva de Resultados: Cuantización a TensorFlow Lite)</a:t>
            </a:r>
            <a:endParaRPr sz="1000"/>
          </a:p>
        </p:txBody>
      </p:sp>
      <p:sp>
        <p:nvSpPr>
          <p:cNvPr id="259" name="Google Shape;259;g3a5adcebfa1_2_192"/>
          <p:cNvSpPr txBox="1"/>
          <p:nvPr/>
        </p:nvSpPr>
        <p:spPr>
          <a:xfrm>
            <a:off x="5443975" y="2979513"/>
            <a:ext cx="300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Aunque la variante </a:t>
            </a:r>
            <a:r>
              <a:rPr i="1" lang="es-419" sz="1100">
                <a:solidFill>
                  <a:schemeClr val="dk2"/>
                </a:solidFill>
              </a:rPr>
              <a:t>Podado + Fine-Tuning</a:t>
            </a:r>
            <a:r>
              <a:rPr lang="es-419" sz="1100">
                <a:solidFill>
                  <a:schemeClr val="dk2"/>
                </a:solidFill>
              </a:rPr>
              <a:t> redujo drásticamente la latencia (4.2 ms), sufrió una degradación de exactitud (~89%).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a5adcebfa1_2_284"/>
          <p:cNvSpPr/>
          <p:nvPr/>
        </p:nvSpPr>
        <p:spPr>
          <a:xfrm>
            <a:off x="2567645" y="533775"/>
            <a:ext cx="613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2D5016"/>
              </a:buClr>
              <a:buSzPts val="1602"/>
              <a:buFont typeface="Calibri"/>
              <a:buNone/>
            </a:pPr>
            <a:r>
              <a:rPr b="1" lang="es-419" sz="2400">
                <a:solidFill>
                  <a:srgbClr val="2D5016"/>
                </a:solidFill>
                <a:latin typeface="Calibri"/>
                <a:ea typeface="Calibri"/>
                <a:cs typeface="Calibri"/>
                <a:sym typeface="Calibri"/>
              </a:rPr>
              <a:t>Resultados: Cuantización a TensorFlow Lite</a:t>
            </a:r>
            <a:endParaRPr b="1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g3a5adcebfa1_2_284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5" y="75100"/>
            <a:ext cx="1640677" cy="9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g3a5adcebfa1_2_284"/>
          <p:cNvPicPr preferRelativeResize="0"/>
          <p:nvPr/>
        </p:nvPicPr>
        <p:blipFill rotWithShape="1">
          <a:blip r:embed="rId4">
            <a:alphaModFix/>
          </a:blip>
          <a:srcRect b="73334" l="0" r="1497" t="-901"/>
          <a:stretch/>
        </p:blipFill>
        <p:spPr>
          <a:xfrm>
            <a:off x="495021" y="1091270"/>
            <a:ext cx="8107557" cy="150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g3a5adcebfa1_2_284" title="Screenshot 2025-11-20 at 11.20.03 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025" y="2724724"/>
            <a:ext cx="5450576" cy="18880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g3a5adcebfa1_2_284"/>
          <p:cNvSpPr txBox="1"/>
          <p:nvPr/>
        </p:nvSpPr>
        <p:spPr>
          <a:xfrm>
            <a:off x="5841975" y="3167500"/>
            <a:ext cx="27606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38100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-419" sz="1100">
                <a:solidFill>
                  <a:schemeClr val="dk2"/>
                </a:solidFill>
              </a:rPr>
              <a:t>Hallazgo clave:</a:t>
            </a:r>
            <a:r>
              <a:rPr lang="es-419" sz="1100">
                <a:solidFill>
                  <a:schemeClr val="dk2"/>
                </a:solidFill>
              </a:rPr>
              <a:t> Tras la cuantización (TFLite - DRQ), todos los modelos convergieron al mismo tamaño (~3.7 MB).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a761e0589d_1_16"/>
          <p:cNvSpPr/>
          <p:nvPr/>
        </p:nvSpPr>
        <p:spPr>
          <a:xfrm>
            <a:off x="2567645" y="533775"/>
            <a:ext cx="613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2D5016"/>
              </a:buClr>
              <a:buSzPts val="1602"/>
              <a:buFont typeface="Calibri"/>
              <a:buNone/>
            </a:pPr>
            <a:r>
              <a:rPr b="1" lang="es-419" sz="2400">
                <a:solidFill>
                  <a:srgbClr val="2D5016"/>
                </a:solidFill>
                <a:latin typeface="Calibri"/>
                <a:ea typeface="Calibri"/>
                <a:cs typeface="Calibri"/>
                <a:sym typeface="Calibri"/>
              </a:rPr>
              <a:t>Resultados: Métricas clave</a:t>
            </a:r>
            <a:endParaRPr b="1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4" name="Google Shape;274;g3a761e0589d_1_16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5" y="75100"/>
            <a:ext cx="1640677" cy="938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5" name="Google Shape;275;g3a761e0589d_1_16"/>
          <p:cNvGrpSpPr/>
          <p:nvPr/>
        </p:nvGrpSpPr>
        <p:grpSpPr>
          <a:xfrm>
            <a:off x="1118008" y="1167331"/>
            <a:ext cx="1668792" cy="1553138"/>
            <a:chOff x="1118224" y="341749"/>
            <a:chExt cx="2048100" cy="2490600"/>
          </a:xfrm>
        </p:grpSpPr>
        <p:sp>
          <p:nvSpPr>
            <p:cNvPr id="276" name="Google Shape;276;g3a761e0589d_1_16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3050">
              <a:solidFill>
                <a:srgbClr val="1D7E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2650" lIns="62650" spcFirstLastPara="1" rIns="62650" wrap="square" tIns="62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g3a761e0589d_1_16"/>
            <p:cNvSpPr/>
            <p:nvPr/>
          </p:nvSpPr>
          <p:spPr>
            <a:xfrm>
              <a:off x="1233923" y="1846625"/>
              <a:ext cx="1815000" cy="82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2650" lIns="62650" spcFirstLastPara="1" rIns="62650" wrap="square" tIns="626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322">
                  <a:solidFill>
                    <a:srgbClr val="1D7E75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Accuracy Final</a:t>
              </a:r>
              <a:endParaRPr sz="1048">
                <a:solidFill>
                  <a:srgbClr val="1D7E7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8" name="Google Shape;278;g3a761e0589d_1_16"/>
            <p:cNvSpPr/>
            <p:nvPr/>
          </p:nvSpPr>
          <p:spPr>
            <a:xfrm>
              <a:off x="1233856" y="470598"/>
              <a:ext cx="1815000" cy="12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2650" lIns="62650" spcFirstLastPara="1" rIns="62650" wrap="square" tIns="626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3040">
                  <a:solidFill>
                    <a:srgbClr val="1D7E75"/>
                  </a:solidFill>
                  <a:latin typeface="Roboto"/>
                  <a:ea typeface="Roboto"/>
                  <a:cs typeface="Roboto"/>
                  <a:sym typeface="Roboto"/>
                </a:rPr>
                <a:t>92</a:t>
              </a:r>
              <a:r>
                <a:rPr lang="es-419" sz="3040">
                  <a:solidFill>
                    <a:srgbClr val="1D7E75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%</a:t>
              </a:r>
              <a:endParaRPr sz="3040">
                <a:solidFill>
                  <a:srgbClr val="1D7E75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279" name="Google Shape;279;g3a761e0589d_1_16"/>
          <p:cNvGrpSpPr/>
          <p:nvPr/>
        </p:nvGrpSpPr>
        <p:grpSpPr>
          <a:xfrm>
            <a:off x="4610734" y="1167331"/>
            <a:ext cx="1668792" cy="1553138"/>
            <a:chOff x="1118224" y="341749"/>
            <a:chExt cx="2048100" cy="2490600"/>
          </a:xfrm>
        </p:grpSpPr>
        <p:sp>
          <p:nvSpPr>
            <p:cNvPr id="280" name="Google Shape;280;g3a761e0589d_1_16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3050">
              <a:solidFill>
                <a:srgbClr val="1D7E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2650" lIns="62650" spcFirstLastPara="1" rIns="62650" wrap="square" tIns="62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g3a761e0589d_1_16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2650" lIns="62650" spcFirstLastPara="1" rIns="62650" wrap="square" tIns="626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2740">
                  <a:solidFill>
                    <a:srgbClr val="1D7E75"/>
                  </a:solidFill>
                  <a:latin typeface="Roboto"/>
                  <a:ea typeface="Roboto"/>
                  <a:cs typeface="Roboto"/>
                  <a:sym typeface="Roboto"/>
                </a:rPr>
                <a:t>3.7 MB</a:t>
              </a:r>
              <a:endParaRPr sz="2740">
                <a:solidFill>
                  <a:srgbClr val="1D7E75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282" name="Google Shape;282;g3a761e0589d_1_16"/>
          <p:cNvGrpSpPr/>
          <p:nvPr/>
        </p:nvGrpSpPr>
        <p:grpSpPr>
          <a:xfrm>
            <a:off x="2864371" y="1167331"/>
            <a:ext cx="1668792" cy="1553138"/>
            <a:chOff x="1118224" y="341749"/>
            <a:chExt cx="2048100" cy="2490600"/>
          </a:xfrm>
        </p:grpSpPr>
        <p:sp>
          <p:nvSpPr>
            <p:cNvPr id="283" name="Google Shape;283;g3a761e0589d_1_16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3050">
              <a:solidFill>
                <a:srgbClr val="1D7E7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2650" lIns="62650" spcFirstLastPara="1" rIns="62650" wrap="square" tIns="62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g3a761e0589d_1_16"/>
            <p:cNvSpPr/>
            <p:nvPr/>
          </p:nvSpPr>
          <p:spPr>
            <a:xfrm>
              <a:off x="1233923" y="1846625"/>
              <a:ext cx="1815000" cy="82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2650" lIns="62650" spcFirstLastPara="1" rIns="62650" wrap="square" tIns="6265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300">
                  <a:solidFill>
                    <a:srgbClr val="1D7E75"/>
                  </a:solidFill>
                  <a:latin typeface="Roboto"/>
                  <a:ea typeface="Roboto"/>
                  <a:cs typeface="Roboto"/>
                  <a:sym typeface="Roboto"/>
                </a:rPr>
                <a:t>Latencia (TF-Lite)</a:t>
              </a:r>
              <a:endParaRPr sz="1300">
                <a:solidFill>
                  <a:srgbClr val="1D7E7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5" name="Google Shape;285;g3a761e0589d_1_16"/>
            <p:cNvSpPr/>
            <p:nvPr/>
          </p:nvSpPr>
          <p:spPr>
            <a:xfrm>
              <a:off x="1178652" y="470602"/>
              <a:ext cx="19467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2650" lIns="62650" spcFirstLastPara="1" rIns="62650" wrap="square" tIns="626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2155">
                  <a:solidFill>
                    <a:srgbClr val="1D7E75"/>
                  </a:solidFill>
                  <a:latin typeface="Roboto"/>
                  <a:ea typeface="Roboto"/>
                  <a:cs typeface="Roboto"/>
                  <a:sym typeface="Roboto"/>
                </a:rPr>
                <a:t>15.2</a:t>
              </a:r>
              <a:r>
                <a:rPr b="1" lang="es-419" sz="2155">
                  <a:solidFill>
                    <a:srgbClr val="1D7E75"/>
                  </a:solidFill>
                  <a:latin typeface="Roboto"/>
                  <a:ea typeface="Roboto"/>
                  <a:cs typeface="Roboto"/>
                  <a:sym typeface="Roboto"/>
                </a:rPr>
                <a:t> ms/imagen</a:t>
              </a:r>
              <a:endParaRPr b="1" sz="2155">
                <a:solidFill>
                  <a:srgbClr val="1D7E7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86" name="Google Shape;286;g3a761e0589d_1_16"/>
          <p:cNvSpPr/>
          <p:nvPr/>
        </p:nvSpPr>
        <p:spPr>
          <a:xfrm>
            <a:off x="6357100" y="1167331"/>
            <a:ext cx="1668900" cy="1553100"/>
          </a:xfrm>
          <a:prstGeom prst="rect">
            <a:avLst/>
          </a:prstGeom>
          <a:solidFill>
            <a:srgbClr val="FFFFFF"/>
          </a:solidFill>
          <a:ln cap="flat" cmpd="sng" w="13050">
            <a:solidFill>
              <a:srgbClr val="1D7E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2650" lIns="62650" spcFirstLastPara="1" rIns="62650" wrap="square" tIns="62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3a761e0589d_1_16"/>
          <p:cNvSpPr/>
          <p:nvPr/>
        </p:nvSpPr>
        <p:spPr>
          <a:xfrm>
            <a:off x="4705642" y="2111296"/>
            <a:ext cx="1479000" cy="5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62650" lIns="62650" spcFirstLastPara="1" rIns="62650" wrap="square" tIns="62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322">
                <a:solidFill>
                  <a:srgbClr val="1D7E75"/>
                </a:solidFill>
                <a:latin typeface="Roboto Medium"/>
                <a:ea typeface="Roboto Medium"/>
                <a:cs typeface="Roboto Medium"/>
                <a:sym typeface="Roboto Medium"/>
              </a:rPr>
              <a:t>Tamaño modelo</a:t>
            </a:r>
            <a:endParaRPr sz="1048">
              <a:solidFill>
                <a:srgbClr val="1D7E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8" name="Google Shape;288;g3a761e0589d_1_16"/>
          <p:cNvGrpSpPr/>
          <p:nvPr/>
        </p:nvGrpSpPr>
        <p:grpSpPr>
          <a:xfrm>
            <a:off x="6452025" y="1256119"/>
            <a:ext cx="1478916" cy="1375553"/>
            <a:chOff x="1233856" y="470598"/>
            <a:chExt cx="1815066" cy="2205826"/>
          </a:xfrm>
        </p:grpSpPr>
        <p:sp>
          <p:nvSpPr>
            <p:cNvPr id="289" name="Google Shape;289;g3a761e0589d_1_16"/>
            <p:cNvSpPr/>
            <p:nvPr/>
          </p:nvSpPr>
          <p:spPr>
            <a:xfrm>
              <a:off x="1233923" y="1846625"/>
              <a:ext cx="1815000" cy="82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2650" lIns="62650" spcFirstLastPara="1" rIns="62650" wrap="square" tIns="626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22">
                  <a:solidFill>
                    <a:srgbClr val="1D7E75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Reducción tamaño vs original</a:t>
              </a:r>
              <a:endParaRPr sz="948">
                <a:solidFill>
                  <a:srgbClr val="1D7E7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0" name="Google Shape;290;g3a761e0589d_1_16"/>
            <p:cNvSpPr/>
            <p:nvPr/>
          </p:nvSpPr>
          <p:spPr>
            <a:xfrm>
              <a:off x="1233856" y="470598"/>
              <a:ext cx="1815000" cy="12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2650" lIns="62650" spcFirstLastPara="1" rIns="62650" wrap="square" tIns="626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2740">
                  <a:solidFill>
                    <a:srgbClr val="1D7E75"/>
                  </a:solidFill>
                  <a:latin typeface="Roboto"/>
                  <a:ea typeface="Roboto"/>
                  <a:cs typeface="Roboto"/>
                  <a:sym typeface="Roboto"/>
                </a:rPr>
                <a:t>91%</a:t>
              </a:r>
              <a:endParaRPr sz="2740">
                <a:solidFill>
                  <a:srgbClr val="1D7E75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aphicFrame>
        <p:nvGraphicFramePr>
          <p:cNvPr id="291" name="Google Shape;291;g3a761e0589d_1_16"/>
          <p:cNvGraphicFramePr/>
          <p:nvPr/>
        </p:nvGraphicFramePr>
        <p:xfrm>
          <a:off x="2171563" y="29317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{1B332EEC-DC22-49DF-8C97-7B35E935AC23}</a:tableStyleId>
              </a:tblPr>
              <a:tblGrid>
                <a:gridCol w="1814475"/>
                <a:gridCol w="751000"/>
                <a:gridCol w="1315600"/>
                <a:gridCol w="919800"/>
              </a:tblGrid>
              <a:tr h="309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100"/>
                        <a:t>Solución</a:t>
                      </a:r>
                      <a:endParaRPr b="1" sz="1100"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100"/>
                        <a:t>Costo</a:t>
                      </a:r>
                      <a:endParaRPr b="1" sz="1100"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100"/>
                        <a:t>Sin conectividad</a:t>
                      </a:r>
                      <a:endParaRPr b="1" sz="1100"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100"/>
                        <a:t>Precisión</a:t>
                      </a:r>
                      <a:endParaRPr b="1" sz="1100"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  <a:tr h="326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Basado en nube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Alto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❌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95%+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6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Modelo desarrollado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Bajo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✅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92%+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6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Diagnóstico manual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Medio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✅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70%</a:t>
                      </a:r>
                      <a:endParaRPr/>
                    </a:p>
                  </a:txBody>
                  <a:tcPr marT="76200" marB="76200" marR="76200" marL="76200">
                    <a:lnL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00">
                      <a:solidFill>
                        <a:srgbClr val="DDDDD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92" name="Google Shape;292;g3a761e0589d_1_16"/>
          <p:cNvSpPr/>
          <p:nvPr/>
        </p:nvSpPr>
        <p:spPr>
          <a:xfrm>
            <a:off x="2171575" y="4436425"/>
            <a:ext cx="4814100" cy="2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2D5016"/>
              </a:buClr>
              <a:buSzPts val="1602"/>
              <a:buFont typeface="Calibri"/>
              <a:buNone/>
            </a:pPr>
            <a:r>
              <a:rPr b="1" lang="es-419" sz="1000">
                <a:solidFill>
                  <a:srgbClr val="2D5016"/>
                </a:solidFill>
                <a:latin typeface="Calibri"/>
                <a:ea typeface="Calibri"/>
                <a:cs typeface="Calibri"/>
                <a:sym typeface="Calibri"/>
              </a:rPr>
              <a:t>Estimativo para soluciones alternativas</a:t>
            </a:r>
            <a:endParaRPr b="1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a4b63ae085_0_51"/>
          <p:cNvSpPr txBox="1"/>
          <p:nvPr>
            <p:ph type="ctrTitle"/>
          </p:nvPr>
        </p:nvSpPr>
        <p:spPr>
          <a:xfrm>
            <a:off x="2615525" y="2059025"/>
            <a:ext cx="6012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4800"/>
              <a:buNone/>
            </a:pPr>
            <a:r>
              <a:rPr lang="es-419" sz="2300">
                <a:solidFill>
                  <a:srgbClr val="0F1114"/>
                </a:solidFill>
                <a:latin typeface="Roboto"/>
                <a:ea typeface="Roboto"/>
                <a:cs typeface="Roboto"/>
                <a:sym typeface="Roboto"/>
              </a:rPr>
              <a:t>Detección de enfermedades en maíz mediante IA optimizada para implementación en dispositivos de borde</a:t>
            </a:r>
            <a:endParaRPr sz="5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8" name="Google Shape;298;g3a4b63ae085_0_51"/>
          <p:cNvSpPr/>
          <p:nvPr/>
        </p:nvSpPr>
        <p:spPr>
          <a:xfrm>
            <a:off x="67375" y="267400"/>
            <a:ext cx="2858275" cy="3241900"/>
          </a:xfrm>
          <a:prstGeom prst="flowChartInputOutpu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99" name="Google Shape;299;g3a4b63ae085_0_51"/>
          <p:cNvGrpSpPr/>
          <p:nvPr/>
        </p:nvGrpSpPr>
        <p:grpSpPr>
          <a:xfrm>
            <a:off x="2488225" y="270377"/>
            <a:ext cx="6607804" cy="3244871"/>
            <a:chOff x="2488225" y="270377"/>
            <a:chExt cx="6607804" cy="3244871"/>
          </a:xfrm>
        </p:grpSpPr>
        <p:sp>
          <p:nvSpPr>
            <p:cNvPr id="300" name="Google Shape;300;g3a4b63ae085_0_51"/>
            <p:cNvSpPr/>
            <p:nvPr/>
          </p:nvSpPr>
          <p:spPr>
            <a:xfrm>
              <a:off x="2488225" y="270377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1" name="Google Shape;301;g3a4b63ae085_0_51"/>
            <p:cNvSpPr/>
            <p:nvPr/>
          </p:nvSpPr>
          <p:spPr>
            <a:xfrm>
              <a:off x="4764088" y="270377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2" name="Google Shape;302;g3a4b63ae085_0_51"/>
            <p:cNvSpPr/>
            <p:nvPr/>
          </p:nvSpPr>
          <p:spPr>
            <a:xfrm>
              <a:off x="6237754" y="273348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303" name="Google Shape;303;g3a4b63ae085_0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591" y="3130125"/>
            <a:ext cx="860075" cy="3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g3a4b63ae085_0_51"/>
          <p:cNvSpPr txBox="1"/>
          <p:nvPr>
            <p:ph idx="4294967295" type="title"/>
          </p:nvPr>
        </p:nvSpPr>
        <p:spPr>
          <a:xfrm>
            <a:off x="173450" y="2278700"/>
            <a:ext cx="82968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-419" sz="3500"/>
              <a:t>Discusión y conclusiones</a:t>
            </a:r>
            <a:endParaRPr sz="3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g3a761e0589d_1_41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5" y="75100"/>
            <a:ext cx="1640677" cy="9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3a761e0589d_1_41"/>
          <p:cNvSpPr/>
          <p:nvPr/>
        </p:nvSpPr>
        <p:spPr>
          <a:xfrm>
            <a:off x="320325" y="888825"/>
            <a:ext cx="8491500" cy="34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g3a761e0589d_1_41"/>
          <p:cNvSpPr/>
          <p:nvPr/>
        </p:nvSpPr>
        <p:spPr>
          <a:xfrm>
            <a:off x="439675" y="950175"/>
            <a:ext cx="82263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Discusión</a:t>
            </a:r>
            <a:endParaRPr b="0" i="0" sz="119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2" name="Google Shape;312;g3a761e0589d_1_41" title="7c0ce219-0f8c-48aa-875f-096822d7f3df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013" y="1843175"/>
            <a:ext cx="1493175" cy="1296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g3a761e0589d_1_41" title="7c0ce219-0f8c-48aa-875f-096822d7f3df (2)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43213" y="1843175"/>
            <a:ext cx="1493175" cy="1296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g3a761e0589d_1_41" title="7c0ce219-0f8c-48aa-875f-096822d7f3df (3)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64113" y="1843175"/>
            <a:ext cx="1493175" cy="1296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g3a761e0589d_1_41" title="7c0ce219-0f8c-48aa-875f-096822d7f3df (4)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22313" y="1843175"/>
            <a:ext cx="1457585" cy="129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g3a761e0589d_1_41" title="7c0ce219-0f8c-48aa-875f-096822d7f3df (5)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01413" y="1843175"/>
            <a:ext cx="1457575" cy="1298196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g3a761e0589d_1_41"/>
          <p:cNvSpPr/>
          <p:nvPr/>
        </p:nvSpPr>
        <p:spPr>
          <a:xfrm>
            <a:off x="685025" y="1463525"/>
            <a:ext cx="1493100" cy="3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3a761e0589d_1_41"/>
          <p:cNvSpPr/>
          <p:nvPr/>
        </p:nvSpPr>
        <p:spPr>
          <a:xfrm>
            <a:off x="2264150" y="1463525"/>
            <a:ext cx="1493100" cy="3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g3a761e0589d_1_41"/>
          <p:cNvSpPr/>
          <p:nvPr/>
        </p:nvSpPr>
        <p:spPr>
          <a:xfrm>
            <a:off x="3843275" y="1463525"/>
            <a:ext cx="1493100" cy="342900"/>
          </a:xfrm>
          <a:prstGeom prst="rect">
            <a:avLst/>
          </a:prstGeom>
          <a:solidFill>
            <a:srgbClr val="0B77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g3a761e0589d_1_41"/>
          <p:cNvSpPr/>
          <p:nvPr/>
        </p:nvSpPr>
        <p:spPr>
          <a:xfrm>
            <a:off x="5422400" y="1463525"/>
            <a:ext cx="1493100" cy="34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g3a761e0589d_1_41"/>
          <p:cNvSpPr/>
          <p:nvPr/>
        </p:nvSpPr>
        <p:spPr>
          <a:xfrm>
            <a:off x="6983650" y="1463525"/>
            <a:ext cx="1493100" cy="34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g3a761e0589d_1_41"/>
          <p:cNvSpPr/>
          <p:nvPr/>
        </p:nvSpPr>
        <p:spPr>
          <a:xfrm>
            <a:off x="720425" y="1524875"/>
            <a:ext cx="14577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Datos</a:t>
            </a:r>
            <a:endParaRPr b="0" i="0" sz="119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g3a761e0589d_1_41"/>
          <p:cNvSpPr/>
          <p:nvPr/>
        </p:nvSpPr>
        <p:spPr>
          <a:xfrm>
            <a:off x="2281850" y="1524875"/>
            <a:ext cx="14577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Técnica</a:t>
            </a:r>
            <a:endParaRPr b="0" i="0" sz="119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g3a761e0589d_1_41"/>
          <p:cNvSpPr/>
          <p:nvPr/>
        </p:nvSpPr>
        <p:spPr>
          <a:xfrm>
            <a:off x="3860975" y="1524875"/>
            <a:ext cx="14577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Campo</a:t>
            </a:r>
            <a:endParaRPr b="0" i="0" sz="119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g3a761e0589d_1_41"/>
          <p:cNvSpPr/>
          <p:nvPr/>
        </p:nvSpPr>
        <p:spPr>
          <a:xfrm>
            <a:off x="5440100" y="1524875"/>
            <a:ext cx="14577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Infraestructura</a:t>
            </a:r>
            <a:endParaRPr b="0" i="0" sz="119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g3a761e0589d_1_41"/>
          <p:cNvSpPr/>
          <p:nvPr/>
        </p:nvSpPr>
        <p:spPr>
          <a:xfrm>
            <a:off x="7001525" y="1524875"/>
            <a:ext cx="14577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Sostenibilidad</a:t>
            </a:r>
            <a:endParaRPr b="0" i="0" sz="119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g3a761e0589d_1_41"/>
          <p:cNvSpPr/>
          <p:nvPr/>
        </p:nvSpPr>
        <p:spPr>
          <a:xfrm>
            <a:off x="685025" y="3296750"/>
            <a:ext cx="14931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Aumentación corpus</a:t>
            </a:r>
            <a:endParaRPr b="1" sz="1193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Desequilibrio de clases</a:t>
            </a:r>
            <a:endParaRPr b="1" sz="1193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g3a761e0589d_1_41"/>
          <p:cNvSpPr/>
          <p:nvPr/>
        </p:nvSpPr>
        <p:spPr>
          <a:xfrm>
            <a:off x="2264150" y="3296750"/>
            <a:ext cx="14931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Trade-offs latencia/precisión por dispositivo</a:t>
            </a:r>
            <a:endParaRPr b="1" sz="1193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g3a761e0589d_1_41"/>
          <p:cNvSpPr/>
          <p:nvPr/>
        </p:nvSpPr>
        <p:spPr>
          <a:xfrm>
            <a:off x="3843275" y="3296750"/>
            <a:ext cx="1493100" cy="5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Validación multisitio en tiempo real</a:t>
            </a:r>
            <a:endParaRPr b="1" sz="1193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g3a761e0589d_1_41"/>
          <p:cNvSpPr/>
          <p:nvPr/>
        </p:nvSpPr>
        <p:spPr>
          <a:xfrm>
            <a:off x="5422400" y="3296750"/>
            <a:ext cx="14577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Conectividad y </a:t>
            </a:r>
            <a:endParaRPr b="1" sz="1193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gestión local</a:t>
            </a:r>
            <a:endParaRPr b="1" sz="1193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g3a761e0589d_1_41"/>
          <p:cNvSpPr/>
          <p:nvPr/>
        </p:nvSpPr>
        <p:spPr>
          <a:xfrm>
            <a:off x="7001525" y="3296750"/>
            <a:ext cx="14931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Capacitación y soporte continuo</a:t>
            </a:r>
            <a:endParaRPr b="1" sz="1193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g3a94f6f931d_0_0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5" y="75100"/>
            <a:ext cx="1640677" cy="9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g3a94f6f931d_0_0"/>
          <p:cNvSpPr/>
          <p:nvPr/>
        </p:nvSpPr>
        <p:spPr>
          <a:xfrm>
            <a:off x="1072800" y="778750"/>
            <a:ext cx="6998400" cy="34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g3a94f6f931d_0_0"/>
          <p:cNvSpPr/>
          <p:nvPr/>
        </p:nvSpPr>
        <p:spPr>
          <a:xfrm>
            <a:off x="1072800" y="840100"/>
            <a:ext cx="69984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Evaluación de viabilidad en Hardware (Inventario CEDRA)</a:t>
            </a:r>
            <a:endParaRPr b="0" i="0" sz="119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g3a94f6f931d_0_0"/>
          <p:cNvSpPr txBox="1"/>
          <p:nvPr/>
        </p:nvSpPr>
        <p:spPr>
          <a:xfrm>
            <a:off x="592050" y="3638150"/>
            <a:ext cx="79599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➢"/>
            </a:pPr>
            <a:r>
              <a:rPr b="1" lang="es-419" sz="1100">
                <a:solidFill>
                  <a:schemeClr val="dk2"/>
                </a:solidFill>
              </a:rPr>
              <a:t>Jetson Nano y Kria KV260 → </a:t>
            </a:r>
            <a:r>
              <a:rPr lang="es-419" sz="1100">
                <a:solidFill>
                  <a:schemeClr val="dk2"/>
                </a:solidFill>
              </a:rPr>
              <a:t>marcan el máximo rendimiento posible, pero con mayor complejidad de integración.</a:t>
            </a:r>
            <a:endParaRPr sz="1100">
              <a:solidFill>
                <a:schemeClr val="dk2"/>
              </a:solidFill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➢"/>
            </a:pPr>
            <a:r>
              <a:rPr b="1" lang="es-419" sz="1100">
                <a:solidFill>
                  <a:schemeClr val="dk2"/>
                </a:solidFill>
              </a:rPr>
              <a:t>STM32MP257F-EV1 y STM32N6570-DK → </a:t>
            </a:r>
            <a:r>
              <a:rPr lang="es-419" sz="1100">
                <a:solidFill>
                  <a:schemeClr val="dk2"/>
                </a:solidFill>
              </a:rPr>
              <a:t>mejor equilibrio entre capacidad para la CNN 224×224 y despliegue en dispositivos de borde del proyecto.</a:t>
            </a:r>
            <a:endParaRPr sz="1100">
              <a:solidFill>
                <a:schemeClr val="dk2"/>
              </a:solidFill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➢"/>
            </a:pPr>
            <a:r>
              <a:rPr b="1" lang="es-419" sz="1100">
                <a:solidFill>
                  <a:schemeClr val="dk2"/>
                </a:solidFill>
              </a:rPr>
              <a:t>Nexys Video, Nucleo-N657XQ-Q, Nucleo-U545RE-Q y PSoC 6 AI → </a:t>
            </a:r>
            <a:r>
              <a:rPr lang="es-419" sz="1100">
                <a:solidFill>
                  <a:schemeClr val="dk2"/>
                </a:solidFill>
              </a:rPr>
              <a:t>útiles para prototipos o TinyML, pero se descartan como plataformas principales para este modelo.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340" name="Google Shape;340;g3a94f6f931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9122" y="1243375"/>
            <a:ext cx="7485755" cy="22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g3a4b63ae085_0_154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5" y="75100"/>
            <a:ext cx="1640677" cy="9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g3a4b63ae085_0_154"/>
          <p:cNvSpPr/>
          <p:nvPr/>
        </p:nvSpPr>
        <p:spPr>
          <a:xfrm>
            <a:off x="360425" y="885950"/>
            <a:ext cx="8373600" cy="342900"/>
          </a:xfrm>
          <a:prstGeom prst="rect">
            <a:avLst/>
          </a:prstGeom>
          <a:solidFill>
            <a:srgbClr val="8BC3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3a4b63ae085_0_154"/>
          <p:cNvSpPr/>
          <p:nvPr/>
        </p:nvSpPr>
        <p:spPr>
          <a:xfrm>
            <a:off x="506375" y="947300"/>
            <a:ext cx="81060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764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93"/>
              <a:buFont typeface="Calibri"/>
              <a:buNone/>
            </a:pPr>
            <a:r>
              <a:rPr b="1" lang="es-419" sz="1193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Conclusiones</a:t>
            </a:r>
            <a:endParaRPr b="0" i="0" sz="1193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8" name="Google Shape;348;g3a4b63ae085_0_154"/>
          <p:cNvGrpSpPr/>
          <p:nvPr/>
        </p:nvGrpSpPr>
        <p:grpSpPr>
          <a:xfrm>
            <a:off x="1225915" y="1228862"/>
            <a:ext cx="6691998" cy="736491"/>
            <a:chOff x="1593000" y="2322563"/>
            <a:chExt cx="5957975" cy="643505"/>
          </a:xfrm>
        </p:grpSpPr>
        <p:sp>
          <p:nvSpPr>
            <p:cNvPr id="349" name="Google Shape;349;g3a4b63ae085_0_15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g3a4b63ae085_0_15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8BC34A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18"/>
            </a:p>
          </p:txBody>
        </p:sp>
        <p:sp>
          <p:nvSpPr>
            <p:cNvPr id="351" name="Google Shape;351;g3a4b63ae085_0_154"/>
            <p:cNvSpPr/>
            <p:nvPr/>
          </p:nvSpPr>
          <p:spPr>
            <a:xfrm>
              <a:off x="2237356" y="2322563"/>
              <a:ext cx="1966200" cy="642300"/>
            </a:xfrm>
            <a:prstGeom prst="rect">
              <a:avLst/>
            </a:prstGeom>
            <a:solidFill>
              <a:srgbClr val="8BC34A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803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Es viable implementar detección de enfermedades en maíz en dispositivos de borde, permitiendo eventuales diagnósticos </a:t>
              </a:r>
              <a:r>
                <a:rPr lang="es-419" sz="803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offline </a:t>
              </a:r>
              <a:r>
                <a:rPr lang="es-419" sz="803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en zonas rurales de Sudamérica sin infraestructura</a:t>
              </a:r>
              <a:endParaRPr sz="80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2" name="Google Shape;352;g3a4b63ae085_0_15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8BC34A"/>
            </a:solidFill>
            <a:ln>
              <a:noFill/>
            </a:ln>
            <a:effectLst>
              <a:outerShdw blurRad="80235" rotWithShape="0" algn="bl" dir="2700000" dist="32094">
                <a:srgbClr val="000000">
                  <a:alpha val="17000"/>
                </a:srgbClr>
              </a:outerShdw>
            </a:effectLst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18"/>
            </a:p>
          </p:txBody>
        </p:sp>
        <p:sp>
          <p:nvSpPr>
            <p:cNvPr id="353" name="Google Shape;353;g3a4b63ae085_0_154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-307552" lvl="0" marL="513504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800"/>
                <a:buFont typeface="Roboto"/>
                <a:buChar char="●"/>
              </a:pPr>
              <a:r>
                <a:rPr lang="es-419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Accuracy aproximado de 92%</a:t>
              </a:r>
              <a:endParaRPr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7552" lvl="0" marL="513504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800"/>
                <a:buFont typeface="Roboto"/>
                <a:buChar char="●"/>
              </a:pPr>
              <a:r>
                <a:rPr lang="es-419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Latencia baja 15.2 ms</a:t>
              </a:r>
              <a:endParaRPr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4" name="Google Shape;354;g3a4b63ae085_0_154"/>
          <p:cNvSpPr txBox="1"/>
          <p:nvPr/>
        </p:nvSpPr>
        <p:spPr>
          <a:xfrm>
            <a:off x="1311211" y="1298461"/>
            <a:ext cx="632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3075" lIns="73075" spcFirstLastPara="1" rIns="73075" wrap="square" tIns="730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9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118"/>
          </a:p>
        </p:txBody>
      </p:sp>
      <p:grpSp>
        <p:nvGrpSpPr>
          <p:cNvPr id="355" name="Google Shape;355;g3a4b63ae085_0_154"/>
          <p:cNvGrpSpPr/>
          <p:nvPr/>
        </p:nvGrpSpPr>
        <p:grpSpPr>
          <a:xfrm>
            <a:off x="1226085" y="1965371"/>
            <a:ext cx="6691998" cy="736491"/>
            <a:chOff x="1593000" y="2322563"/>
            <a:chExt cx="5957975" cy="643505"/>
          </a:xfrm>
        </p:grpSpPr>
        <p:sp>
          <p:nvSpPr>
            <p:cNvPr id="356" name="Google Shape;356;g3a4b63ae085_0_15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g3a4b63ae085_0_15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8BC34A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g3a4b63ae085_0_154"/>
            <p:cNvSpPr/>
            <p:nvPr/>
          </p:nvSpPr>
          <p:spPr>
            <a:xfrm>
              <a:off x="2237356" y="2322563"/>
              <a:ext cx="1966200" cy="642300"/>
            </a:xfrm>
            <a:prstGeom prst="rect">
              <a:avLst/>
            </a:prstGeom>
            <a:solidFill>
              <a:srgbClr val="8BC34A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799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MobileNetV3-Large </a:t>
              </a:r>
              <a:r>
                <a:rPr lang="es-419" sz="799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es la arquitectura óptima para este escenario por su equilibrio entre precisión y eficiencia en hardware limitado.</a:t>
              </a:r>
              <a:endParaRPr sz="799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9" name="Google Shape;359;g3a4b63ae085_0_15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8BC34A"/>
            </a:solidFill>
            <a:ln>
              <a:noFill/>
            </a:ln>
            <a:effectLst>
              <a:outerShdw blurRad="80235" rotWithShape="0" algn="bl" dir="2700000" dist="32094">
                <a:srgbClr val="000000">
                  <a:alpha val="17000"/>
                </a:srgbClr>
              </a:outerShdw>
            </a:effectLst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g3a4b63ae085_0_154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-307552" lvl="0" marL="513504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800"/>
                <a:buFont typeface="Roboto"/>
                <a:buChar char="●"/>
              </a:pPr>
              <a:r>
                <a:rPr lang="es-419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Modelo superando Benchmarks de SOTA</a:t>
              </a:r>
              <a:endParaRPr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7552" lvl="0" marL="513504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800"/>
                <a:buFont typeface="Roboto"/>
                <a:buChar char="●"/>
              </a:pPr>
              <a:r>
                <a:rPr lang="es-419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Tamaño de 3.7 MB</a:t>
              </a:r>
              <a:endParaRPr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61" name="Google Shape;361;g3a4b63ae085_0_154"/>
          <p:cNvSpPr txBox="1"/>
          <p:nvPr/>
        </p:nvSpPr>
        <p:spPr>
          <a:xfrm>
            <a:off x="1311381" y="2034971"/>
            <a:ext cx="632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3075" lIns="73075" spcFirstLastPara="1" rIns="73075" wrap="square" tIns="730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9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118"/>
          </a:p>
        </p:txBody>
      </p:sp>
      <p:grpSp>
        <p:nvGrpSpPr>
          <p:cNvPr id="362" name="Google Shape;362;g3a4b63ae085_0_154"/>
          <p:cNvGrpSpPr/>
          <p:nvPr/>
        </p:nvGrpSpPr>
        <p:grpSpPr>
          <a:xfrm>
            <a:off x="1225931" y="2701471"/>
            <a:ext cx="6691998" cy="1084627"/>
            <a:chOff x="1593000" y="2322563"/>
            <a:chExt cx="5957975" cy="643505"/>
          </a:xfrm>
        </p:grpSpPr>
        <p:sp>
          <p:nvSpPr>
            <p:cNvPr id="363" name="Google Shape;363;g3a4b63ae085_0_15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g3a4b63ae085_0_15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8BC34A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g3a4b63ae085_0_154"/>
            <p:cNvSpPr/>
            <p:nvPr/>
          </p:nvSpPr>
          <p:spPr>
            <a:xfrm>
              <a:off x="2237356" y="2322563"/>
              <a:ext cx="1966200" cy="642300"/>
            </a:xfrm>
            <a:prstGeom prst="rect">
              <a:avLst/>
            </a:prstGeom>
            <a:solidFill>
              <a:srgbClr val="8BC34A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799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Los datos como factor clave para mejorar el modelo y aprovechar arquitecturas más robustas en otros escenarios.</a:t>
              </a:r>
              <a:endParaRPr sz="799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6" name="Google Shape;366;g3a4b63ae085_0_15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8BC34A"/>
            </a:solidFill>
            <a:ln>
              <a:noFill/>
            </a:ln>
            <a:effectLst>
              <a:outerShdw blurRad="80235" rotWithShape="0" algn="bl" dir="2700000" dist="32094">
                <a:srgbClr val="000000">
                  <a:alpha val="17000"/>
                </a:srgbClr>
              </a:outerShdw>
            </a:effectLst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g3a4b63ae085_0_154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-307552" lvl="0" marL="513504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800"/>
                <a:buFont typeface="Roboto"/>
                <a:buChar char="●"/>
              </a:pPr>
              <a:r>
                <a:rPr lang="es-419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Un pipeline de datos sólido y buenas prácticas MLOps mejoran la confiabilidad y reproducibilidad del sistema.</a:t>
              </a:r>
              <a:endParaRPr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7552" lvl="0" marL="513504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800"/>
                <a:buFont typeface="Roboto"/>
                <a:buChar char="●"/>
              </a:pPr>
              <a:r>
                <a:rPr lang="es-419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Aún existen confusiones entre clases por la escasez de datos y el solapamiento morfológico, por lo que se requiere más datos y validación en campo.</a:t>
              </a:r>
              <a:endParaRPr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68" name="Google Shape;368;g3a4b63ae085_0_154"/>
          <p:cNvSpPr txBox="1"/>
          <p:nvPr/>
        </p:nvSpPr>
        <p:spPr>
          <a:xfrm>
            <a:off x="1311196" y="2945419"/>
            <a:ext cx="632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3075" lIns="73075" spcFirstLastPara="1" rIns="73075" wrap="square" tIns="730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9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118"/>
          </a:p>
        </p:txBody>
      </p:sp>
      <p:grpSp>
        <p:nvGrpSpPr>
          <p:cNvPr id="369" name="Google Shape;369;g3a4b63ae085_0_154"/>
          <p:cNvGrpSpPr/>
          <p:nvPr/>
        </p:nvGrpSpPr>
        <p:grpSpPr>
          <a:xfrm>
            <a:off x="1226149" y="3785994"/>
            <a:ext cx="6691998" cy="736572"/>
            <a:chOff x="1593000" y="2322563"/>
            <a:chExt cx="5957975" cy="643575"/>
          </a:xfrm>
        </p:grpSpPr>
        <p:sp>
          <p:nvSpPr>
            <p:cNvPr id="370" name="Google Shape;370;g3a4b63ae085_0_15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g3a4b63ae085_0_15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8BC34A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g3a4b63ae085_0_154"/>
            <p:cNvSpPr/>
            <p:nvPr/>
          </p:nvSpPr>
          <p:spPr>
            <a:xfrm>
              <a:off x="2237356" y="2322563"/>
              <a:ext cx="1966200" cy="642300"/>
            </a:xfrm>
            <a:prstGeom prst="rect">
              <a:avLst/>
            </a:prstGeom>
            <a:solidFill>
              <a:srgbClr val="8BC34A"/>
            </a:solidFill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799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Poda y cuantización como técnicas con resultados adaptables al escenario de interés.</a:t>
              </a:r>
              <a:endParaRPr sz="799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3" name="Google Shape;373;g3a4b63ae085_0_15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8BC34A"/>
            </a:solidFill>
            <a:ln>
              <a:noFill/>
            </a:ln>
            <a:effectLst>
              <a:outerShdw blurRad="80235" rotWithShape="0" algn="bl" dir="2700000" dist="32094">
                <a:srgbClr val="000000">
                  <a:alpha val="17000"/>
                </a:srgbClr>
              </a:outerShdw>
            </a:effectLst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g3a4b63ae085_0_154"/>
            <p:cNvSpPr/>
            <p:nvPr/>
          </p:nvSpPr>
          <p:spPr>
            <a:xfrm>
              <a:off x="4503836" y="2414138"/>
              <a:ext cx="3007200" cy="55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2675" lIns="102675" spcFirstLastPara="1" rIns="102675" wrap="square" tIns="10267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Eficacia de la cuantización vs. poda: Se demostró que la cuantización de rango dinámico (DRQ) es suficiente para optimizar el modelo para el borde. </a:t>
              </a:r>
              <a:r>
                <a:rPr lang="es-419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El </a:t>
              </a:r>
              <a:r>
                <a:rPr b="1" lang="es-419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modelo original</a:t>
              </a:r>
              <a:r>
                <a:rPr lang="es-419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 resultó ser el más eficiente, demostrando que la poda previa no aporta ventajas adicionales en este escenario.</a:t>
              </a:r>
              <a:endParaRPr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75" name="Google Shape;375;g3a4b63ae085_0_154"/>
          <p:cNvSpPr txBox="1"/>
          <p:nvPr/>
        </p:nvSpPr>
        <p:spPr>
          <a:xfrm>
            <a:off x="1311374" y="3855571"/>
            <a:ext cx="6321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3075" lIns="73075" spcFirstLastPara="1" rIns="73075" wrap="square" tIns="730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9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04	</a:t>
            </a:r>
            <a:endParaRPr b="1" sz="1118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a761e0589d_1_1012"/>
          <p:cNvSpPr txBox="1"/>
          <p:nvPr>
            <p:ph type="ctrTitle"/>
          </p:nvPr>
        </p:nvSpPr>
        <p:spPr>
          <a:xfrm>
            <a:off x="2615525" y="2059025"/>
            <a:ext cx="6012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4800"/>
              <a:buNone/>
            </a:pPr>
            <a:r>
              <a:rPr lang="es-419" sz="2300">
                <a:solidFill>
                  <a:srgbClr val="0F1114"/>
                </a:solidFill>
                <a:latin typeface="Roboto"/>
                <a:ea typeface="Roboto"/>
                <a:cs typeface="Roboto"/>
                <a:sym typeface="Roboto"/>
              </a:rPr>
              <a:t>Detección de enfermedades en maíz mediante IA optimizada para implementación en dispositivos de borde</a:t>
            </a:r>
            <a:endParaRPr sz="5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g3a761e0589d_1_1012"/>
          <p:cNvSpPr/>
          <p:nvPr/>
        </p:nvSpPr>
        <p:spPr>
          <a:xfrm>
            <a:off x="67375" y="267400"/>
            <a:ext cx="2858275" cy="3241900"/>
          </a:xfrm>
          <a:prstGeom prst="flowChartInputOutpu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82" name="Google Shape;382;g3a761e0589d_1_1012"/>
          <p:cNvGrpSpPr/>
          <p:nvPr/>
        </p:nvGrpSpPr>
        <p:grpSpPr>
          <a:xfrm>
            <a:off x="2488225" y="270377"/>
            <a:ext cx="6607804" cy="3244871"/>
            <a:chOff x="2488225" y="270377"/>
            <a:chExt cx="6607804" cy="3244871"/>
          </a:xfrm>
        </p:grpSpPr>
        <p:sp>
          <p:nvSpPr>
            <p:cNvPr id="383" name="Google Shape;383;g3a761e0589d_1_1012"/>
            <p:cNvSpPr/>
            <p:nvPr/>
          </p:nvSpPr>
          <p:spPr>
            <a:xfrm>
              <a:off x="2488225" y="270377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84" name="Google Shape;384;g3a761e0589d_1_1012"/>
            <p:cNvSpPr/>
            <p:nvPr/>
          </p:nvSpPr>
          <p:spPr>
            <a:xfrm>
              <a:off x="4764088" y="270377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85" name="Google Shape;385;g3a761e0589d_1_1012"/>
            <p:cNvSpPr/>
            <p:nvPr/>
          </p:nvSpPr>
          <p:spPr>
            <a:xfrm>
              <a:off x="6237754" y="273348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386" name="Google Shape;386;g3a761e0589d_1_10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591" y="3130125"/>
            <a:ext cx="860075" cy="3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g3a761e0589d_1_1012"/>
          <p:cNvSpPr txBox="1"/>
          <p:nvPr>
            <p:ph idx="4294967295" type="title"/>
          </p:nvPr>
        </p:nvSpPr>
        <p:spPr>
          <a:xfrm>
            <a:off x="173450" y="2278700"/>
            <a:ext cx="82968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-419" sz="3500"/>
              <a:t>Gracias!</a:t>
            </a:r>
            <a:endParaRPr sz="3500">
              <a:solidFill>
                <a:schemeClr val="dk2"/>
              </a:solidFill>
            </a:endParaRPr>
          </a:p>
        </p:txBody>
      </p:sp>
      <p:sp>
        <p:nvSpPr>
          <p:cNvPr id="388" name="Google Shape;388;g3a761e0589d_1_1012"/>
          <p:cNvSpPr txBox="1"/>
          <p:nvPr/>
        </p:nvSpPr>
        <p:spPr>
          <a:xfrm>
            <a:off x="1432650" y="3883450"/>
            <a:ext cx="627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Repo:</a:t>
            </a:r>
            <a:r>
              <a:rPr lang="es-419"/>
              <a:t> </a:t>
            </a:r>
            <a:r>
              <a:rPr lang="es-419" u="sng">
                <a:solidFill>
                  <a:schemeClr val="hlink"/>
                </a:solidFill>
                <a:hlinkClick r:id="rId4"/>
              </a:rPr>
              <a:t>https://github.com/luchomacea1/deteccion-enfermedades-maiz-borde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Demo:</a:t>
            </a:r>
            <a:r>
              <a:rPr lang="es-419"/>
              <a:t> </a:t>
            </a:r>
            <a:r>
              <a:rPr lang="es-419" u="sng">
                <a:solidFill>
                  <a:schemeClr val="hlink"/>
                </a:solidFill>
                <a:hlinkClick r:id="rId5"/>
              </a:rPr>
              <a:t>http://alb-maiz-1114972211.us-east-1.elb.amazonaws.com/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g3a74fe171e1_0_53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5" y="75100"/>
            <a:ext cx="1640677" cy="9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g3a74fe171e1_0_53"/>
          <p:cNvSpPr txBox="1"/>
          <p:nvPr/>
        </p:nvSpPr>
        <p:spPr>
          <a:xfrm>
            <a:off x="379450" y="726000"/>
            <a:ext cx="6919800" cy="4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[1] D. S. Mueller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et al.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“Corn yield loss estimates due to diseases in the United States and Ontario, Canada, from 2016 to 2019,”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Plant Health Progress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vol. 21, no. 4, pp. 238–247, 2020.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[2] S. P. Mohanty, D. P. Hughes, and M. Salathe, “Using deep learning for image-based plant disease detection,”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Frontiers in Plant Science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vol. 7, 2016.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[3] R. Abiri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et al.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“Application of digital technologies for ensuring agricultural productivity,”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Heliyon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vol. 9, no. 12, p. e22601, 2023.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[4] B. Basso and J. Antle, “Digital agriculture to design sustainable agricultural systems,”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Nature Sustainability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vol. 3, no. 4, pp. 254–256, 2020.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[5] M. O’Grady, D. Langton, and G. O’Hare, “Edge computing: A tractable model for smart agriculture?”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Artificial Intelligence in Agriculture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vol. 3, pp. 42–51, 2019.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[6] R. Singh and S. S. Gill, “Edge AI: A survey,”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Internet of Things and Cyber-Physical Systems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vol. 3, pp. 71–92, 2023.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[7] M. Arsenovic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et al.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“Solving current limitations of deep learning based approaches for plant disease detection,”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Symmetry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vol. 11, no. 7, p. 939, 2019.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[8] H. A. Craze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et al.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“Deep learning diagnostics of gray leaf spot in maize under mixed disease field conditions,”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Plants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vol. 11, no. 15, p. 1942, 2022.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[9]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Agricultura de Precisão: Um Novo Olhar na Era Digital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 Editora Cubo, 2024.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[10] F. Chollet,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Deep Learning with Python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 Manning, 2021.</a:t>
            </a:r>
            <a:endParaRPr b="1"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[11] X. Qian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et al.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“Deep learning-based identification of maize leaf diseases is improved by an attention mechanism: Self-attention,”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Frontiers in Plant Science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vol. 13, 2022.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[12] G. Li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et al.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“PMVT: a lightweight vision transformer for plant disease identification on mobile devices,”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Frontiers in Plant Science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vol. 14, 2023.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[13] S. Ghose, “Corn or maize leaf disease dataset,” Kaggle. [Online]. Disponible: https://www.kaggle.com/datasets/smaranjitghose/corn-or-maize-leaf-disease-dataset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14] D. Singh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et al.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“PlantDoc: A dataset for visual plant disease detection,” arXiv preprint, 2019.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[15] A. P. J, “Data for: Identification of plant leaf diseases using a 9-layer deep convolutional neural network,” Mendeley Data, 2019.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[16] Roboflow, “Corn diseases dataset,” 2025. [Online]. Disponible: https://universe.roboflow.com/corn-disease-7/corn-diseases-oxojk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[17] TensorFlow. [Online]. Disponible: https://www.tensorflow.org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[18] MLflow. [Online]. Disponible: https://mlflow.org</a:t>
            </a:r>
            <a:endParaRPr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[19] M. R. Cherubin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et al.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“Precision agriculture in Brazil: The trajectory of 25 years of scientific research,” </a:t>
            </a:r>
            <a:r>
              <a:rPr i="1"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Agriculture</a:t>
            </a:r>
            <a:r>
              <a:rPr lang="es-419" sz="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vol. 12, no. 11, p. 1882, 2022.</a:t>
            </a:r>
            <a:endParaRPr b="1" sz="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5" name="Google Shape;395;g3a74fe171e1_0_53"/>
          <p:cNvSpPr txBox="1"/>
          <p:nvPr>
            <p:ph type="title"/>
          </p:nvPr>
        </p:nvSpPr>
        <p:spPr>
          <a:xfrm>
            <a:off x="379450" y="259150"/>
            <a:ext cx="82968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-419" sz="1700"/>
              <a:t>Referencias</a:t>
            </a:r>
            <a:endParaRPr sz="17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a4b63ae085_0_12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-419" sz="2400">
                <a:solidFill>
                  <a:srgbClr val="2D5016"/>
                </a:solidFill>
                <a:latin typeface="Roboto"/>
                <a:ea typeface="Roboto"/>
                <a:cs typeface="Roboto"/>
                <a:sym typeface="Roboto"/>
              </a:rPr>
              <a:t>Introducción: Problemática Central</a:t>
            </a:r>
            <a:endParaRPr sz="2400">
              <a:solidFill>
                <a:srgbClr val="2D501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89" name="Google Shape;89;g3a4b63ae085_0_124"/>
          <p:cNvSpPr txBox="1"/>
          <p:nvPr>
            <p:ph idx="1" type="body"/>
          </p:nvPr>
        </p:nvSpPr>
        <p:spPr>
          <a:xfrm>
            <a:off x="2400250" y="1631125"/>
            <a:ext cx="6743700" cy="22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s-419" sz="1100">
                <a:latin typeface="Arial"/>
                <a:ea typeface="Arial"/>
                <a:cs typeface="Arial"/>
                <a:sym typeface="Arial"/>
              </a:rPr>
              <a:t>Las enfermedades foliares (roya común, mancha gris, tizón foliar) comprometen la productividad agrícola</a:t>
            </a:r>
            <a:br>
              <a:rPr lang="es-419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s-419" sz="1100">
                <a:latin typeface="Arial"/>
                <a:ea typeface="Arial"/>
                <a:cs typeface="Arial"/>
                <a:sym typeface="Arial"/>
              </a:rPr>
              <a:t>Diagnóstico tradicional presenta limitaciones críticas: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lphaLcPeriod"/>
            </a:pPr>
            <a:r>
              <a:rPr lang="es-419" sz="1100">
                <a:latin typeface="Arial"/>
                <a:ea typeface="Arial"/>
                <a:cs typeface="Arial"/>
                <a:sym typeface="Arial"/>
              </a:rPr>
              <a:t>Subjetivo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lphaLcPeriod"/>
            </a:pPr>
            <a:r>
              <a:rPr lang="es-419" sz="1100">
                <a:latin typeface="Arial"/>
                <a:ea typeface="Arial"/>
                <a:cs typeface="Arial"/>
                <a:sym typeface="Arial"/>
              </a:rPr>
              <a:t>Lento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lphaLcPeriod"/>
            </a:pPr>
            <a:r>
              <a:rPr lang="es-419" sz="1100">
                <a:latin typeface="Arial"/>
                <a:ea typeface="Arial"/>
                <a:cs typeface="Arial"/>
                <a:sym typeface="Arial"/>
              </a:rPr>
              <a:t>Poco escalable</a:t>
            </a:r>
            <a:br>
              <a:rPr lang="es-419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s-419" sz="1100">
                <a:latin typeface="Arial"/>
                <a:ea typeface="Arial"/>
                <a:cs typeface="Arial"/>
                <a:sym typeface="Arial"/>
              </a:rPr>
              <a:t>Soluciones tecnológicas requieren </a:t>
            </a:r>
            <a:r>
              <a:rPr lang="es-419" sz="1100">
                <a:latin typeface="Arial"/>
                <a:ea typeface="Arial"/>
                <a:cs typeface="Arial"/>
                <a:sym typeface="Arial"/>
              </a:rPr>
              <a:t>conectividad e infraestructura de cómputo constante</a:t>
            </a:r>
            <a:br>
              <a:rPr lang="es-419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s-419" sz="1100">
                <a:latin typeface="Arial"/>
                <a:ea typeface="Arial"/>
                <a:cs typeface="Arial"/>
                <a:sym typeface="Arial"/>
              </a:rPr>
              <a:t>Condiciones poco realistas en zonas rurales de Sudamérica con infraestructura restringida</a:t>
            </a:r>
            <a:endParaRPr sz="1000">
              <a:solidFill>
                <a:srgbClr val="3A3A3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0" name="Google Shape;90;g3a4b63ae085_0_124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7" y="75101"/>
            <a:ext cx="1724601" cy="986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91" name="Google Shape;91;g3a4b63ae085_0_1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0469" y="1061499"/>
            <a:ext cx="1533300" cy="15021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92" name="Google Shape;92;g3a4b63ae085_0_124"/>
          <p:cNvSpPr/>
          <p:nvPr/>
        </p:nvSpPr>
        <p:spPr>
          <a:xfrm>
            <a:off x="164969" y="2686675"/>
            <a:ext cx="2325900" cy="1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Clr>
                <a:srgbClr val="8BC34A"/>
              </a:buClr>
              <a:buSzPts val="683"/>
              <a:buFont typeface="Calibri"/>
              <a:buNone/>
            </a:pPr>
            <a:r>
              <a:rPr i="0" lang="es-419" sz="883" u="none" cap="none" strike="noStrike">
                <a:solidFill>
                  <a:srgbClr val="0B7743"/>
                </a:solidFill>
                <a:latin typeface="Roboto"/>
                <a:ea typeface="Roboto"/>
                <a:cs typeface="Roboto"/>
                <a:sym typeface="Roboto"/>
              </a:rPr>
              <a:t>Enfermedades fúngicas del maíz</a:t>
            </a:r>
            <a:endParaRPr i="0" sz="883" u="none" cap="none" strike="noStrike">
              <a:solidFill>
                <a:srgbClr val="0B77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preencoded.png" id="93" name="Google Shape;93;g3a4b63ae085_0_1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1269" y="3001945"/>
            <a:ext cx="1533300" cy="1502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4" name="Google Shape;94;g3a4b63ae085_0_124"/>
          <p:cNvSpPr/>
          <p:nvPr/>
        </p:nvSpPr>
        <p:spPr>
          <a:xfrm>
            <a:off x="164969" y="4504041"/>
            <a:ext cx="2325900" cy="1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Clr>
                <a:srgbClr val="8BC34A"/>
              </a:buClr>
              <a:buSzPts val="683"/>
              <a:buFont typeface="Calibri"/>
              <a:buNone/>
            </a:pPr>
            <a:r>
              <a:rPr i="0" lang="es-419" sz="883" u="none" cap="none" strike="noStrike">
                <a:solidFill>
                  <a:srgbClr val="0B7743"/>
                </a:solidFill>
                <a:latin typeface="Roboto"/>
                <a:ea typeface="Roboto"/>
                <a:cs typeface="Roboto"/>
                <a:sym typeface="Roboto"/>
              </a:rPr>
              <a:t>Mancha gris - Diagnóstico visual complejo</a:t>
            </a:r>
            <a:endParaRPr i="0" sz="883" u="none" cap="none" strike="noStrike">
              <a:solidFill>
                <a:srgbClr val="0B77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/>
          <p:nvPr>
            <p:ph type="title"/>
          </p:nvPr>
        </p:nvSpPr>
        <p:spPr>
          <a:xfrm>
            <a:off x="2425575" y="483725"/>
            <a:ext cx="63216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Clr>
                <a:srgbClr val="2D5016"/>
              </a:buClr>
              <a:buSzPts val="1602"/>
              <a:buFont typeface="Calibri"/>
              <a:buNone/>
            </a:pPr>
            <a:r>
              <a:rPr lang="es-419" sz="2300">
                <a:solidFill>
                  <a:srgbClr val="2D5016"/>
                </a:solidFill>
                <a:latin typeface="Roboto"/>
                <a:ea typeface="Roboto"/>
                <a:cs typeface="Roboto"/>
                <a:sym typeface="Roboto"/>
              </a:rPr>
              <a:t>Introducción: Edge Computing como solución</a:t>
            </a:r>
            <a:endParaRPr sz="23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0" name="Google Shape;100;p3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7" y="75101"/>
            <a:ext cx="1724601" cy="9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3"/>
          <p:cNvSpPr/>
          <p:nvPr/>
        </p:nvSpPr>
        <p:spPr>
          <a:xfrm>
            <a:off x="4915600" y="1063390"/>
            <a:ext cx="1884000" cy="986400"/>
          </a:xfrm>
          <a:prstGeom prst="rect">
            <a:avLst/>
          </a:prstGeom>
          <a:solidFill>
            <a:srgbClr val="8BC3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2" name="Google Shape;10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04601" y="1189630"/>
            <a:ext cx="96441" cy="12858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3"/>
          <p:cNvSpPr/>
          <p:nvPr/>
        </p:nvSpPr>
        <p:spPr>
          <a:xfrm>
            <a:off x="5133715" y="1166474"/>
            <a:ext cx="792600" cy="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5"/>
              <a:buFont typeface="Calibri"/>
              <a:buNone/>
            </a:pPr>
            <a:r>
              <a:rPr b="1" i="0" lang="es-419" sz="985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Tiempo</a:t>
            </a:r>
            <a:endParaRPr b="1" sz="985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3"/>
          <p:cNvSpPr/>
          <p:nvPr/>
        </p:nvSpPr>
        <p:spPr>
          <a:xfrm>
            <a:off x="5004601" y="1407906"/>
            <a:ext cx="1628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7"/>
              <a:buFont typeface="Calibri"/>
              <a:buNone/>
            </a:pPr>
            <a:r>
              <a:rPr b="1" i="0" lang="es-419" sz="1027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Diagnósticos rápidos y objetivos en tiempo casi real</a:t>
            </a:r>
            <a:endParaRPr b="1" i="0" sz="1027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4915600" y="2046416"/>
            <a:ext cx="1884000" cy="986400"/>
          </a:xfrm>
          <a:prstGeom prst="rect">
            <a:avLst/>
          </a:prstGeom>
          <a:solidFill>
            <a:srgbClr val="F57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6" name="Google Shape;106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04601" y="2100194"/>
            <a:ext cx="80367" cy="128588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3"/>
          <p:cNvSpPr/>
          <p:nvPr/>
        </p:nvSpPr>
        <p:spPr>
          <a:xfrm>
            <a:off x="5133715" y="2077038"/>
            <a:ext cx="694800" cy="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5"/>
              <a:buFont typeface="Calibri"/>
              <a:buNone/>
            </a:pPr>
            <a:r>
              <a:rPr b="1" i="0" lang="es-419" sz="985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Bajo costo</a:t>
            </a:r>
            <a:endParaRPr i="0" sz="985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3"/>
          <p:cNvSpPr/>
          <p:nvPr/>
        </p:nvSpPr>
        <p:spPr>
          <a:xfrm>
            <a:off x="5004601" y="2316885"/>
            <a:ext cx="1628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7"/>
              <a:buFont typeface="Calibri"/>
              <a:buNone/>
            </a:pPr>
            <a:r>
              <a:rPr b="1" i="0" lang="es-419" sz="1027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Reducción de costos mediante infraestructuras ligeras</a:t>
            </a:r>
            <a:endParaRPr b="1" i="0" sz="1027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6799601" y="1063690"/>
            <a:ext cx="1914600" cy="985800"/>
          </a:xfrm>
          <a:prstGeom prst="rect">
            <a:avLst/>
          </a:prstGeom>
          <a:solidFill>
            <a:srgbClr val="F57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10" name="Google Shape;110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60126" y="1189630"/>
            <a:ext cx="160734" cy="128588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"/>
          <p:cNvSpPr/>
          <p:nvPr/>
        </p:nvSpPr>
        <p:spPr>
          <a:xfrm>
            <a:off x="7149289" y="1166474"/>
            <a:ext cx="1081500" cy="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5"/>
              <a:buFont typeface="Calibri"/>
              <a:buNone/>
            </a:pPr>
            <a:r>
              <a:rPr b="1" i="0" lang="es-419" sz="985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Sin</a:t>
            </a:r>
            <a:r>
              <a:rPr b="1" i="0" lang="es-419" sz="98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conectividad</a:t>
            </a:r>
            <a:endParaRPr b="0" i="0" sz="985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3"/>
          <p:cNvSpPr/>
          <p:nvPr/>
        </p:nvSpPr>
        <p:spPr>
          <a:xfrm>
            <a:off x="6960126" y="1407906"/>
            <a:ext cx="16287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7"/>
              <a:buFont typeface="Calibri"/>
              <a:buNone/>
            </a:pPr>
            <a:r>
              <a:rPr b="1" i="0" lang="es-419" sz="927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Despliegues distribuidos en entornos con conectividad limitada</a:t>
            </a:r>
            <a:endParaRPr b="1" i="0" sz="927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3"/>
          <p:cNvSpPr/>
          <p:nvPr/>
        </p:nvSpPr>
        <p:spPr>
          <a:xfrm>
            <a:off x="6799601" y="2046716"/>
            <a:ext cx="1914600" cy="985800"/>
          </a:xfrm>
          <a:prstGeom prst="rect">
            <a:avLst/>
          </a:prstGeom>
          <a:solidFill>
            <a:srgbClr val="8BC3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14" name="Google Shape;114;p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960126" y="2100194"/>
            <a:ext cx="128588" cy="12858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3"/>
          <p:cNvSpPr/>
          <p:nvPr/>
        </p:nvSpPr>
        <p:spPr>
          <a:xfrm>
            <a:off x="7149289" y="2077038"/>
            <a:ext cx="618600" cy="1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94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5"/>
              <a:buFont typeface="Calibri"/>
              <a:buNone/>
            </a:pPr>
            <a:r>
              <a:rPr b="1" i="0" lang="es-419" sz="885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Precisión</a:t>
            </a:r>
            <a:endParaRPr i="0" sz="885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3"/>
          <p:cNvSpPr/>
          <p:nvPr/>
        </p:nvSpPr>
        <p:spPr>
          <a:xfrm>
            <a:off x="6960126" y="2316885"/>
            <a:ext cx="16287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7"/>
              <a:buFont typeface="Calibri"/>
              <a:buNone/>
            </a:pPr>
            <a:r>
              <a:rPr b="1" i="0" lang="es-419" sz="1027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Aplicaciones focalizadas de insumos</a:t>
            </a:r>
            <a:endParaRPr b="1" i="0" sz="1027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3"/>
          <p:cNvSpPr/>
          <p:nvPr/>
        </p:nvSpPr>
        <p:spPr>
          <a:xfrm>
            <a:off x="746175" y="3129326"/>
            <a:ext cx="8001000" cy="1447200"/>
          </a:xfrm>
          <a:prstGeom prst="rect">
            <a:avLst/>
          </a:prstGeom>
          <a:solidFill>
            <a:srgbClr val="E8F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3"/>
          <p:cNvSpPr/>
          <p:nvPr/>
        </p:nvSpPr>
        <p:spPr>
          <a:xfrm>
            <a:off x="960489" y="3469279"/>
            <a:ext cx="75723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57C00"/>
              </a:buClr>
              <a:buSzPts val="683"/>
              <a:buFont typeface="Calibri"/>
              <a:buNone/>
            </a:pPr>
            <a:r>
              <a:rPr b="1" i="0" lang="es-419" sz="1183" u="none" cap="none" strike="noStrike">
                <a:solidFill>
                  <a:srgbClr val="F57C00"/>
                </a:solidFill>
                <a:latin typeface="Roboto"/>
                <a:ea typeface="Roboto"/>
                <a:cs typeface="Roboto"/>
                <a:sym typeface="Roboto"/>
              </a:rPr>
              <a:t>PROPUESTA DEL PROYECTO</a:t>
            </a:r>
            <a:endParaRPr i="0" sz="1183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3"/>
          <p:cNvSpPr/>
          <p:nvPr/>
        </p:nvSpPr>
        <p:spPr>
          <a:xfrm>
            <a:off x="960500" y="3705029"/>
            <a:ext cx="76029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5016"/>
              </a:buClr>
              <a:buSzPts val="885"/>
              <a:buFont typeface="Calibri"/>
              <a:buNone/>
            </a:pPr>
            <a:r>
              <a:rPr b="1" i="0" lang="es-419" sz="1185" u="none" cap="none" strike="noStrike">
                <a:solidFill>
                  <a:srgbClr val="2D5016"/>
                </a:solidFill>
                <a:latin typeface="Roboto"/>
                <a:ea typeface="Roboto"/>
                <a:cs typeface="Roboto"/>
                <a:sym typeface="Roboto"/>
              </a:rPr>
              <a:t>Implementar sistema de diagnóstico automatizado basado en visión por computador para dispositivos de borde c</a:t>
            </a:r>
            <a:r>
              <a:rPr b="1" lang="es-419" sz="1185">
                <a:solidFill>
                  <a:srgbClr val="2D5016"/>
                </a:solidFill>
                <a:latin typeface="Roboto"/>
                <a:ea typeface="Roboto"/>
                <a:cs typeface="Roboto"/>
                <a:sym typeface="Roboto"/>
              </a:rPr>
              <a:t>apaz de operar sin dependencia de la nube y con recursos computacionales restringidos.</a:t>
            </a:r>
            <a:r>
              <a:rPr lang="es-419" sz="934">
                <a:solidFill>
                  <a:srgbClr val="3A3A3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i="0" sz="1185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6175" y="1061500"/>
            <a:ext cx="3010002" cy="20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a4b63ae085_0_96"/>
          <p:cNvSpPr txBox="1"/>
          <p:nvPr>
            <p:ph type="title"/>
          </p:nvPr>
        </p:nvSpPr>
        <p:spPr>
          <a:xfrm>
            <a:off x="2425575" y="43671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2400">
                <a:solidFill>
                  <a:srgbClr val="2D5016"/>
                </a:solidFill>
                <a:latin typeface="Calibri"/>
                <a:ea typeface="Calibri"/>
                <a:cs typeface="Calibri"/>
                <a:sym typeface="Calibri"/>
              </a:rPr>
              <a:t>Objetivo del proyecto</a:t>
            </a:r>
            <a:endParaRPr sz="2400"/>
          </a:p>
        </p:txBody>
      </p:sp>
      <p:pic>
        <p:nvPicPr>
          <p:cNvPr id="126" name="Google Shape;126;g3a4b63ae085_0_96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7" y="75101"/>
            <a:ext cx="1724601" cy="9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3a4b63ae085_0_96"/>
          <p:cNvSpPr/>
          <p:nvPr/>
        </p:nvSpPr>
        <p:spPr>
          <a:xfrm>
            <a:off x="746175" y="1061500"/>
            <a:ext cx="8001000" cy="1634100"/>
          </a:xfrm>
          <a:prstGeom prst="rect">
            <a:avLst/>
          </a:prstGeom>
          <a:solidFill>
            <a:srgbClr val="8BC3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3a4b63ae085_0_96"/>
          <p:cNvSpPr/>
          <p:nvPr/>
        </p:nvSpPr>
        <p:spPr>
          <a:xfrm>
            <a:off x="1031925" y="1126178"/>
            <a:ext cx="74295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i="0" lang="es-419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Diseñar e implementar un modelo de visión por computador, basado en aprendizaje supervisado y optimizado para ejecución en dispositivos de borde</a:t>
            </a:r>
            <a:endParaRPr i="0" sz="11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i="0" lang="es-419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El sistema debe detectar y clasificar roya común, mancha gris, tizón foliar y plantas sanas en maíz, con </a:t>
            </a:r>
            <a:r>
              <a:rPr b="1" i="0" lang="es-419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umbrales de desempeño</a:t>
            </a:r>
            <a:r>
              <a:rPr i="0" lang="es-419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de acuerdo con criterios mínimos del estado del arte.</a:t>
            </a:r>
            <a:endParaRPr i="0" sz="119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g3a4b63ae085_0_96"/>
          <p:cNvSpPr/>
          <p:nvPr/>
        </p:nvSpPr>
        <p:spPr>
          <a:xfrm>
            <a:off x="1031925" y="2036674"/>
            <a:ext cx="1771800" cy="2544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3a4b63ae085_0_96"/>
          <p:cNvSpPr/>
          <p:nvPr/>
        </p:nvSpPr>
        <p:spPr>
          <a:xfrm>
            <a:off x="966025" y="2070274"/>
            <a:ext cx="1771800" cy="1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36000" spcFirstLastPara="1" rIns="136000" wrap="square" tIns="136000">
            <a:noAutofit/>
          </a:bodyPr>
          <a:lstStyle/>
          <a:p>
            <a:pPr indent="0" lvl="0" marL="0" marR="0" rtl="0" algn="ctr">
              <a:lnSpc>
                <a:spcPct val="16786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34"/>
              <a:buFont typeface="Calibri"/>
              <a:buNone/>
            </a:pPr>
            <a:r>
              <a:rPr b="1" i="0" lang="es-419" sz="1334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Roya común</a:t>
            </a:r>
            <a:endParaRPr b="0" i="0" sz="1334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3a4b63ae085_0_96"/>
          <p:cNvSpPr/>
          <p:nvPr/>
        </p:nvSpPr>
        <p:spPr>
          <a:xfrm>
            <a:off x="2917875" y="2036785"/>
            <a:ext cx="1771800" cy="2544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3a4b63ae085_0_96"/>
          <p:cNvSpPr/>
          <p:nvPr/>
        </p:nvSpPr>
        <p:spPr>
          <a:xfrm>
            <a:off x="2860575" y="2070274"/>
            <a:ext cx="1771800" cy="1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36000" spcFirstLastPara="1" rIns="136000" wrap="square" tIns="136000">
            <a:noAutofit/>
          </a:bodyPr>
          <a:lstStyle/>
          <a:p>
            <a:pPr indent="0" lvl="0" marL="0" marR="0" rtl="0" algn="ctr">
              <a:lnSpc>
                <a:spcPct val="16786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34"/>
              <a:buFont typeface="Calibri"/>
              <a:buNone/>
            </a:pPr>
            <a:r>
              <a:rPr b="1" i="0" lang="es-419" sz="1334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Mancha gris</a:t>
            </a:r>
            <a:endParaRPr b="0" i="0" sz="1334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3a4b63ae085_0_96"/>
          <p:cNvSpPr/>
          <p:nvPr/>
        </p:nvSpPr>
        <p:spPr>
          <a:xfrm>
            <a:off x="4803825" y="2036785"/>
            <a:ext cx="1771800" cy="2544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g3a4b63ae085_0_96"/>
          <p:cNvSpPr/>
          <p:nvPr/>
        </p:nvSpPr>
        <p:spPr>
          <a:xfrm>
            <a:off x="4755125" y="2070274"/>
            <a:ext cx="1771800" cy="1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36000" spcFirstLastPara="1" rIns="136000" wrap="square" tIns="136000">
            <a:noAutofit/>
          </a:bodyPr>
          <a:lstStyle/>
          <a:p>
            <a:pPr indent="0" lvl="0" marL="0" marR="0" rtl="0" algn="ctr">
              <a:lnSpc>
                <a:spcPct val="16786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34"/>
              <a:buFont typeface="Calibri"/>
              <a:buNone/>
            </a:pPr>
            <a:r>
              <a:rPr b="1" i="0" lang="es-419" sz="1334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Tizón foliar</a:t>
            </a:r>
            <a:endParaRPr b="0" i="0" sz="1334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g3a4b63ae085_0_96"/>
          <p:cNvSpPr/>
          <p:nvPr/>
        </p:nvSpPr>
        <p:spPr>
          <a:xfrm>
            <a:off x="6689775" y="2036785"/>
            <a:ext cx="1771800" cy="2544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3a4b63ae085_0_96"/>
          <p:cNvSpPr/>
          <p:nvPr/>
        </p:nvSpPr>
        <p:spPr>
          <a:xfrm>
            <a:off x="6649675" y="2070274"/>
            <a:ext cx="1771800" cy="1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36000" lIns="136000" spcFirstLastPara="1" rIns="136000" wrap="square" tIns="136000">
            <a:noAutofit/>
          </a:bodyPr>
          <a:lstStyle/>
          <a:p>
            <a:pPr indent="0" lvl="0" marL="0" marR="0" rtl="0" algn="ctr">
              <a:lnSpc>
                <a:spcPct val="16786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34"/>
              <a:buFont typeface="Calibri"/>
              <a:buNone/>
            </a:pPr>
            <a:r>
              <a:rPr b="1" i="0" lang="es-419" sz="1334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Plantas sanas</a:t>
            </a:r>
            <a:endParaRPr b="0" i="0" sz="1334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g3a4b63ae085_0_96"/>
          <p:cNvSpPr/>
          <p:nvPr/>
        </p:nvSpPr>
        <p:spPr>
          <a:xfrm>
            <a:off x="746175" y="3410030"/>
            <a:ext cx="38862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2D5016"/>
              </a:buClr>
              <a:buSzPts val="683"/>
              <a:buFont typeface="Calibri"/>
              <a:buNone/>
            </a:pPr>
            <a:r>
              <a:rPr b="1" i="0" lang="es-419" sz="1000" u="none" cap="none" strike="noStrike">
                <a:solidFill>
                  <a:srgbClr val="2D5016"/>
                </a:solidFill>
                <a:latin typeface="Calibri"/>
                <a:ea typeface="Calibri"/>
                <a:cs typeface="Calibri"/>
                <a:sym typeface="Calibri"/>
              </a:rPr>
              <a:t>UMBRALES DE DESEMPEÑO A SER ALCANZADOS</a:t>
            </a:r>
            <a:endParaRPr b="0" i="0" sz="1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g3a4b63ae085_0_96" title="61ccc07a1771a.jp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22400" y="2302870"/>
            <a:ext cx="959400" cy="908700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139" name="Google Shape;139;g3a4b63ae085_0_96" title="grey-leaf-spot-of-maize-maize-1.jp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31550" y="2291933"/>
            <a:ext cx="959400" cy="930600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140" name="Google Shape;140;g3a4b63ae085_0_96" title="Fungicidas_1_29-02.jp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240700" y="2315839"/>
            <a:ext cx="889800" cy="882900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141" name="Google Shape;141;g3a4b63ae085_0_96" title="Hoja-sana.jpg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80250" y="2315839"/>
            <a:ext cx="959400" cy="8829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142" name="Google Shape;142;g3a4b63ae085_0_96"/>
          <p:cNvSpPr/>
          <p:nvPr/>
        </p:nvSpPr>
        <p:spPr>
          <a:xfrm>
            <a:off x="4689675" y="3524125"/>
            <a:ext cx="4057500" cy="986400"/>
          </a:xfrm>
          <a:prstGeom prst="rect">
            <a:avLst/>
          </a:prstGeom>
          <a:solidFill>
            <a:srgbClr val="F57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3a4b63ae085_0_96"/>
          <p:cNvSpPr txBox="1"/>
          <p:nvPr/>
        </p:nvSpPr>
        <p:spPr>
          <a:xfrm>
            <a:off x="4536150" y="3494725"/>
            <a:ext cx="4175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Roboto"/>
              <a:buChar char="●"/>
            </a:pPr>
            <a:r>
              <a:rPr i="0" lang="es-419" sz="9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Recopilar un conjunto de datos representativos de la </a:t>
            </a:r>
            <a:r>
              <a:rPr lang="es-419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problemática</a:t>
            </a:r>
            <a:r>
              <a:rPr lang="es-419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i="0" sz="9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Roboto"/>
              <a:buChar char="●"/>
            </a:pPr>
            <a:r>
              <a:rPr i="0" lang="es-419" sz="9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Prototipar y comparar arquitecturas livianas, seleccionando el mejor modelo  base.</a:t>
            </a:r>
            <a:endParaRPr i="0" sz="9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Roboto"/>
              <a:buChar char="●"/>
            </a:pPr>
            <a:r>
              <a:rPr i="0" lang="es-419" sz="9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Optimizar el modelo seleccionado</a:t>
            </a:r>
            <a:r>
              <a:rPr lang="es-419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es-419" sz="9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para ejecución en borde</a:t>
            </a:r>
            <a:r>
              <a:rPr lang="es-419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i="0" sz="9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Roboto"/>
              <a:buChar char="●"/>
            </a:pPr>
            <a:r>
              <a:rPr i="0" lang="es-419" sz="9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Evaluar y comparar un modelo base y </a:t>
            </a:r>
            <a:r>
              <a:rPr lang="es-419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su versión </a:t>
            </a:r>
            <a:r>
              <a:rPr i="0" lang="es-419" sz="9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optimizad</a:t>
            </a:r>
            <a:r>
              <a:rPr lang="es-419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i="0" lang="es-419" sz="9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en una aplicación</a:t>
            </a:r>
            <a:r>
              <a:rPr lang="es-419" sz="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i="0" sz="9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g3a4b63ae085_0_96"/>
          <p:cNvSpPr/>
          <p:nvPr/>
        </p:nvSpPr>
        <p:spPr>
          <a:xfrm>
            <a:off x="4798750" y="3374130"/>
            <a:ext cx="38862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2D5016"/>
              </a:buClr>
              <a:buSzPts val="683"/>
              <a:buFont typeface="Calibri"/>
              <a:buNone/>
            </a:pPr>
            <a:r>
              <a:rPr b="1" i="0" lang="es-419" sz="900" u="none" cap="none" strike="noStrike">
                <a:solidFill>
                  <a:srgbClr val="2D5016"/>
                </a:solidFill>
                <a:latin typeface="Roboto"/>
                <a:ea typeface="Roboto"/>
                <a:cs typeface="Roboto"/>
                <a:sym typeface="Roboto"/>
              </a:rPr>
              <a:t>OBJETIVOS ESPECÍFICOS</a:t>
            </a:r>
            <a:endParaRPr b="1"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g3a4b63ae085_0_96"/>
          <p:cNvSpPr/>
          <p:nvPr/>
        </p:nvSpPr>
        <p:spPr>
          <a:xfrm>
            <a:off x="929449" y="3601109"/>
            <a:ext cx="1621200" cy="769500"/>
          </a:xfrm>
          <a:prstGeom prst="upArrow">
            <a:avLst>
              <a:gd fmla="val 50000" name="adj1"/>
              <a:gd fmla="val 55680" name="adj2"/>
            </a:avLst>
          </a:prstGeom>
          <a:solidFill>
            <a:srgbClr val="F57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g3a4b63ae085_0_96"/>
          <p:cNvSpPr/>
          <p:nvPr/>
        </p:nvSpPr>
        <p:spPr>
          <a:xfrm>
            <a:off x="1260349" y="4003125"/>
            <a:ext cx="9594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2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62"/>
              <a:buFont typeface="Calibri"/>
              <a:buNone/>
            </a:pPr>
            <a:r>
              <a:rPr b="1" i="0" lang="es-419" sz="2362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&gt; 85%</a:t>
            </a:r>
            <a:endParaRPr b="0" i="0" sz="2362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g3a4b63ae085_0_96"/>
          <p:cNvSpPr/>
          <p:nvPr/>
        </p:nvSpPr>
        <p:spPr>
          <a:xfrm>
            <a:off x="818449" y="3867472"/>
            <a:ext cx="18432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7223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87"/>
              <a:buFont typeface="Calibri"/>
              <a:buNone/>
            </a:pPr>
            <a:r>
              <a:rPr b="1" i="0" lang="es-419" sz="987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Precisión (Accuracy)</a:t>
            </a:r>
            <a:endParaRPr b="0" i="0" sz="987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g3a4b63ae085_0_96"/>
          <p:cNvSpPr/>
          <p:nvPr/>
        </p:nvSpPr>
        <p:spPr>
          <a:xfrm>
            <a:off x="2764891" y="3601109"/>
            <a:ext cx="1621200" cy="769500"/>
          </a:xfrm>
          <a:prstGeom prst="upArrow">
            <a:avLst>
              <a:gd fmla="val 50000" name="adj1"/>
              <a:gd fmla="val 55680" name="adj2"/>
            </a:avLst>
          </a:prstGeom>
          <a:solidFill>
            <a:srgbClr val="F57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g3a4b63ae085_0_96"/>
          <p:cNvSpPr/>
          <p:nvPr/>
        </p:nvSpPr>
        <p:spPr>
          <a:xfrm>
            <a:off x="3095791" y="4003125"/>
            <a:ext cx="9594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2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62"/>
              <a:buFont typeface="Calibri"/>
              <a:buNone/>
            </a:pPr>
            <a:r>
              <a:rPr b="1" i="0" lang="es-419" sz="2362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&gt; 8</a:t>
            </a:r>
            <a:r>
              <a:rPr b="1" lang="es-419" sz="2362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1" i="0" lang="es-419" sz="2362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%</a:t>
            </a:r>
            <a:endParaRPr b="0" i="0" sz="2362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3a4b63ae085_0_96"/>
          <p:cNvSpPr/>
          <p:nvPr/>
        </p:nvSpPr>
        <p:spPr>
          <a:xfrm>
            <a:off x="2653891" y="3867472"/>
            <a:ext cx="18432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7223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87"/>
              <a:buFont typeface="Calibri"/>
              <a:buNone/>
            </a:pPr>
            <a:r>
              <a:rPr b="1" lang="es-419" sz="98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Recall por clase</a:t>
            </a:r>
            <a:endParaRPr sz="987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7223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87"/>
              <a:buFont typeface="Calibri"/>
              <a:buNone/>
            </a:pPr>
            <a:r>
              <a:t/>
            </a:r>
            <a:endParaRPr b="1" sz="987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a4b63ae085_0_26"/>
          <p:cNvSpPr txBox="1"/>
          <p:nvPr>
            <p:ph type="ctrTitle"/>
          </p:nvPr>
        </p:nvSpPr>
        <p:spPr>
          <a:xfrm>
            <a:off x="2615525" y="2059025"/>
            <a:ext cx="6012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4800"/>
              <a:buNone/>
            </a:pPr>
            <a:r>
              <a:rPr lang="es-419" sz="2300">
                <a:solidFill>
                  <a:srgbClr val="0F1114"/>
                </a:solidFill>
                <a:latin typeface="Roboto"/>
                <a:ea typeface="Roboto"/>
                <a:cs typeface="Roboto"/>
                <a:sym typeface="Roboto"/>
              </a:rPr>
              <a:t>Detección de enfermedades en maíz mediante IA optimizada para implementación en dispositivos de borde</a:t>
            </a:r>
            <a:endParaRPr sz="5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g3a4b63ae085_0_26"/>
          <p:cNvSpPr/>
          <p:nvPr/>
        </p:nvSpPr>
        <p:spPr>
          <a:xfrm>
            <a:off x="67375" y="267400"/>
            <a:ext cx="2858275" cy="3241900"/>
          </a:xfrm>
          <a:prstGeom prst="flowChartInputOutpu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57" name="Google Shape;157;g3a4b63ae085_0_26"/>
          <p:cNvGrpSpPr/>
          <p:nvPr/>
        </p:nvGrpSpPr>
        <p:grpSpPr>
          <a:xfrm>
            <a:off x="2488225" y="270377"/>
            <a:ext cx="6607804" cy="3244871"/>
            <a:chOff x="2488225" y="270377"/>
            <a:chExt cx="6607804" cy="3244871"/>
          </a:xfrm>
        </p:grpSpPr>
        <p:sp>
          <p:nvSpPr>
            <p:cNvPr id="158" name="Google Shape;158;g3a4b63ae085_0_26"/>
            <p:cNvSpPr/>
            <p:nvPr/>
          </p:nvSpPr>
          <p:spPr>
            <a:xfrm>
              <a:off x="2488225" y="270377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9" name="Google Shape;159;g3a4b63ae085_0_26"/>
            <p:cNvSpPr/>
            <p:nvPr/>
          </p:nvSpPr>
          <p:spPr>
            <a:xfrm>
              <a:off x="4764088" y="270377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0" name="Google Shape;160;g3a4b63ae085_0_26"/>
            <p:cNvSpPr/>
            <p:nvPr/>
          </p:nvSpPr>
          <p:spPr>
            <a:xfrm>
              <a:off x="6237754" y="273348"/>
              <a:ext cx="2858275" cy="3241900"/>
            </a:xfrm>
            <a:prstGeom prst="flowChartInputOutput">
              <a:avLst/>
            </a:prstGeom>
            <a:solidFill>
              <a:srgbClr val="FFC9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61" name="Google Shape;161;g3a4b63ae085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591" y="3130125"/>
            <a:ext cx="860075" cy="3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3a4b63ae085_0_26"/>
          <p:cNvSpPr txBox="1"/>
          <p:nvPr>
            <p:ph idx="4294967295" type="title"/>
          </p:nvPr>
        </p:nvSpPr>
        <p:spPr>
          <a:xfrm>
            <a:off x="173450" y="2278700"/>
            <a:ext cx="82968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-419" sz="3500">
                <a:solidFill>
                  <a:schemeClr val="dk2"/>
                </a:solidFill>
              </a:rPr>
              <a:t>Metodología</a:t>
            </a:r>
            <a:endParaRPr sz="3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a54ce83c70_1_3"/>
          <p:cNvSpPr txBox="1"/>
          <p:nvPr>
            <p:ph type="title"/>
          </p:nvPr>
        </p:nvSpPr>
        <p:spPr>
          <a:xfrm>
            <a:off x="2425575" y="43671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2400">
                <a:solidFill>
                  <a:srgbClr val="2D5016"/>
                </a:solidFill>
                <a:latin typeface="Calibri"/>
                <a:ea typeface="Calibri"/>
                <a:cs typeface="Calibri"/>
                <a:sym typeface="Calibri"/>
              </a:rPr>
              <a:t>Metodología</a:t>
            </a:r>
            <a:endParaRPr sz="2400"/>
          </a:p>
        </p:txBody>
      </p:sp>
      <p:pic>
        <p:nvPicPr>
          <p:cNvPr id="168" name="Google Shape;168;g3a54ce83c70_1_3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7" y="75101"/>
            <a:ext cx="1724601" cy="9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3a54ce83c70_1_3"/>
          <p:cNvSpPr/>
          <p:nvPr/>
        </p:nvSpPr>
        <p:spPr>
          <a:xfrm>
            <a:off x="1031925" y="2105155"/>
            <a:ext cx="1771800" cy="4107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3a54ce83c70_1_3"/>
          <p:cNvSpPr/>
          <p:nvPr/>
        </p:nvSpPr>
        <p:spPr>
          <a:xfrm>
            <a:off x="1260349" y="4173308"/>
            <a:ext cx="9594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2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62"/>
              <a:buFont typeface="Calibri"/>
              <a:buNone/>
            </a:pPr>
            <a:r>
              <a:rPr b="1" i="0" lang="es-419" sz="2362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&gt; 85%</a:t>
            </a:r>
            <a:endParaRPr b="0" i="0" sz="2362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3a54ce83c70_1_3"/>
          <p:cNvSpPr/>
          <p:nvPr/>
        </p:nvSpPr>
        <p:spPr>
          <a:xfrm>
            <a:off x="818449" y="4023227"/>
            <a:ext cx="18432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7223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87"/>
              <a:buFont typeface="Calibri"/>
              <a:buNone/>
            </a:pPr>
            <a:r>
              <a:rPr b="1" i="0" lang="es-419" sz="987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Precisión (Accuracy)</a:t>
            </a:r>
            <a:endParaRPr b="0" i="0" sz="987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3a54ce83c70_1_3"/>
          <p:cNvSpPr/>
          <p:nvPr/>
        </p:nvSpPr>
        <p:spPr>
          <a:xfrm>
            <a:off x="3095791" y="4168414"/>
            <a:ext cx="9594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2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62"/>
              <a:buFont typeface="Calibri"/>
              <a:buNone/>
            </a:pPr>
            <a:r>
              <a:rPr b="1" i="0" lang="es-419" sz="2362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&gt; 8</a:t>
            </a:r>
            <a:r>
              <a:rPr b="1" lang="es-419" sz="2362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1" i="0" lang="es-419" sz="2362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%</a:t>
            </a:r>
            <a:endParaRPr b="0" i="0" sz="2362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3" name="Google Shape;173;g3a54ce83c70_1_3"/>
          <p:cNvPicPr preferRelativeResize="0"/>
          <p:nvPr/>
        </p:nvPicPr>
        <p:blipFill rotWithShape="1">
          <a:blip r:embed="rId4">
            <a:alphaModFix/>
          </a:blip>
          <a:srcRect b="0" l="3897" r="1727" t="0"/>
          <a:stretch/>
        </p:blipFill>
        <p:spPr>
          <a:xfrm>
            <a:off x="138650" y="774225"/>
            <a:ext cx="3929400" cy="431185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3a54ce83c70_1_3"/>
          <p:cNvSpPr txBox="1"/>
          <p:nvPr/>
        </p:nvSpPr>
        <p:spPr>
          <a:xfrm>
            <a:off x="5270926" y="979358"/>
            <a:ext cx="3644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3a54ce83c70_1_3"/>
          <p:cNvSpPr txBox="1"/>
          <p:nvPr/>
        </p:nvSpPr>
        <p:spPr>
          <a:xfrm>
            <a:off x="4250775" y="979358"/>
            <a:ext cx="3981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Selección de dataset Kaggle + RoboFlow.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Exploración.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Data augmentation (transformaciones espaciales).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Split (train, validation, test).</a:t>
            </a:r>
            <a:endParaRPr i="0" sz="11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g3a54ce83c70_1_3"/>
          <p:cNvSpPr txBox="1"/>
          <p:nvPr/>
        </p:nvSpPr>
        <p:spPr>
          <a:xfrm>
            <a:off x="4250775" y="1729950"/>
            <a:ext cx="3929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Selección de 4 modelos (MobileNetV3-Large, EfficientNet-LiteB0,         MobileViT y PMVT</a:t>
            </a:r>
            <a:r>
              <a:rPr lang="es-419" sz="900">
                <a:latin typeface="Roboto"/>
                <a:ea typeface="Roboto"/>
                <a:cs typeface="Roboto"/>
                <a:sym typeface="Roboto"/>
              </a:rPr>
              <a:t>)</a:t>
            </a: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Creación Pipeline.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Entrenamiento modelos.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Selección con apoyo de M</a:t>
            </a:r>
            <a:r>
              <a:rPr lang="es-419" sz="900">
                <a:latin typeface="Roboto"/>
                <a:ea typeface="Roboto"/>
                <a:cs typeface="Roboto"/>
                <a:sym typeface="Roboto"/>
              </a:rPr>
              <a:t>Lf</a:t>
            </a: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low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g3a54ce83c70_1_3"/>
          <p:cNvSpPr txBox="1"/>
          <p:nvPr/>
        </p:nvSpPr>
        <p:spPr>
          <a:xfrm>
            <a:off x="4250775" y="2740808"/>
            <a:ext cx="4066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419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✔</a:t>
            </a: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Transfer learning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Entrenamiento inicial con modelo base congelado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Fine tuning selectivo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g3a54ce83c70_1_3"/>
          <p:cNvSpPr txBox="1"/>
          <p:nvPr/>
        </p:nvSpPr>
        <p:spPr>
          <a:xfrm>
            <a:off x="4250775" y="3474758"/>
            <a:ext cx="4066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Pruning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Pruning + Fine tuning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Cuantización 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g3a54ce83c70_1_3"/>
          <p:cNvSpPr txBox="1"/>
          <p:nvPr/>
        </p:nvSpPr>
        <p:spPr>
          <a:xfrm>
            <a:off x="4250775" y="4363658"/>
            <a:ext cx="4066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i="0" lang="es-419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✔ Análisis de métricas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0" name="Google Shape;180;g3a54ce83c70_1_3" title="1_hts8AXkWzDy0H6AaxRR9DA (1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8450" y="2203400"/>
            <a:ext cx="554412" cy="21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g3a54ce83c70_1_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2319" y="2926777"/>
            <a:ext cx="255275" cy="25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g3a54ce83c70_1_3" title="53104118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60348" y="1402877"/>
            <a:ext cx="360900" cy="36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3a54ce83c70_1_3" title="Kaggle_logo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661650" y="1402875"/>
            <a:ext cx="836540" cy="32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3a54ce83c70_1_3" title="22892e80-98cf-11eb-99fb-f04f92da4b30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28574" y="3886225"/>
            <a:ext cx="501675" cy="28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a4b63ae085_0_210"/>
          <p:cNvSpPr/>
          <p:nvPr/>
        </p:nvSpPr>
        <p:spPr>
          <a:xfrm flipH="1" rot="5400000">
            <a:off x="2971175" y="3234869"/>
            <a:ext cx="707100" cy="562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g3a4b63ae085_0_210"/>
          <p:cNvSpPr/>
          <p:nvPr/>
        </p:nvSpPr>
        <p:spPr>
          <a:xfrm flipH="1" rot="10800000">
            <a:off x="850259" y="3079069"/>
            <a:ext cx="503100" cy="8523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g3a4b63ae085_0_210"/>
          <p:cNvSpPr/>
          <p:nvPr/>
        </p:nvSpPr>
        <p:spPr>
          <a:xfrm>
            <a:off x="1390322" y="2965150"/>
            <a:ext cx="1653000" cy="1607700"/>
          </a:xfrm>
          <a:prstGeom prst="ellipse">
            <a:avLst/>
          </a:prstGeom>
          <a:solidFill>
            <a:srgbClr val="0B7743"/>
          </a:solidFill>
          <a:ln cap="flat" cmpd="sng" w="28575">
            <a:solidFill>
              <a:srgbClr val="65F0AC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580000" dist="19050">
              <a:srgbClr val="000000">
                <a:alpha val="6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g3a4b63ae085_0_210" title="logo-uniandes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827" y="75101"/>
            <a:ext cx="1724601" cy="9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g3a4b63ae085_0_210"/>
          <p:cNvSpPr/>
          <p:nvPr/>
        </p:nvSpPr>
        <p:spPr>
          <a:xfrm>
            <a:off x="4921950" y="941624"/>
            <a:ext cx="3886200" cy="264300"/>
          </a:xfrm>
          <a:prstGeom prst="rect">
            <a:avLst/>
          </a:prstGeom>
          <a:solidFill>
            <a:srgbClr val="8BC3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3a4b63ae085_0_210"/>
          <p:cNvSpPr/>
          <p:nvPr/>
        </p:nvSpPr>
        <p:spPr>
          <a:xfrm>
            <a:off x="4921950" y="914602"/>
            <a:ext cx="38862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050" lIns="136000" spcFirstLastPara="1" rIns="136000" wrap="square" tIns="68050">
            <a:no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Calibri"/>
              <a:buNone/>
            </a:pPr>
            <a:r>
              <a:rPr b="1" lang="es-419"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ENTRENAMIENTO DE MODELOS</a:t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g3a4b63ae085_0_210"/>
          <p:cNvSpPr/>
          <p:nvPr/>
        </p:nvSpPr>
        <p:spPr>
          <a:xfrm>
            <a:off x="262200" y="939450"/>
            <a:ext cx="4089000" cy="264300"/>
          </a:xfrm>
          <a:prstGeom prst="rect">
            <a:avLst/>
          </a:prstGeom>
          <a:solidFill>
            <a:srgbClr val="8BC3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3a4b63ae085_0_210"/>
          <p:cNvSpPr/>
          <p:nvPr/>
        </p:nvSpPr>
        <p:spPr>
          <a:xfrm>
            <a:off x="154025" y="914675"/>
            <a:ext cx="41973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050" lIns="136000" spcFirstLastPara="1" rIns="136000" wrap="square" tIns="68050">
            <a:no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Calibri"/>
              <a:buNone/>
            </a:pPr>
            <a:r>
              <a:rPr b="1" lang="es-419" sz="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DATOS EMPLEADOS</a:t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3a4b63ae085_0_210"/>
          <p:cNvSpPr/>
          <p:nvPr/>
        </p:nvSpPr>
        <p:spPr>
          <a:xfrm>
            <a:off x="2486095" y="1262225"/>
            <a:ext cx="1854000" cy="1854000"/>
          </a:xfrm>
          <a:prstGeom prst="ellipse">
            <a:avLst/>
          </a:prstGeom>
          <a:solidFill>
            <a:srgbClr val="0B7743"/>
          </a:solidFill>
          <a:ln cap="flat" cmpd="sng" w="28575">
            <a:solidFill>
              <a:srgbClr val="65F0AC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580000" dist="19050">
              <a:srgbClr val="000000">
                <a:alpha val="6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3a4b63ae085_0_210"/>
          <p:cNvSpPr txBox="1"/>
          <p:nvPr/>
        </p:nvSpPr>
        <p:spPr>
          <a:xfrm>
            <a:off x="2504095" y="1851125"/>
            <a:ext cx="1818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Clase                  Train       Val      Test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 Rust   1738      372      372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Gray Leaf Spot  1738      372      372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Blight                  1738      372      372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Healthy               1738      372      372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g3a4b63ae085_0_210"/>
          <p:cNvSpPr/>
          <p:nvPr/>
        </p:nvSpPr>
        <p:spPr>
          <a:xfrm>
            <a:off x="132870" y="1262225"/>
            <a:ext cx="1854000" cy="1854000"/>
          </a:xfrm>
          <a:prstGeom prst="ellipse">
            <a:avLst/>
          </a:prstGeom>
          <a:solidFill>
            <a:srgbClr val="0B7743"/>
          </a:solidFill>
          <a:ln cap="flat" cmpd="sng" w="28575">
            <a:solidFill>
              <a:srgbClr val="65F0AC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580000" dist="19050">
              <a:srgbClr val="000000">
                <a:alpha val="6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3a4b63ae085_0_210"/>
          <p:cNvSpPr/>
          <p:nvPr/>
        </p:nvSpPr>
        <p:spPr>
          <a:xfrm>
            <a:off x="2661295" y="1508925"/>
            <a:ext cx="15036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050" lIns="136000" spcFirstLastPara="1" rIns="136000" wrap="square" tIns="68050">
            <a:no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Calibri"/>
              <a:buNone/>
            </a:pPr>
            <a:r>
              <a:rPr b="1" lang="es-419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DISTRIBUCIÓN FINAL DE DATOS </a:t>
            </a:r>
            <a:endParaRPr b="1"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g3a4b63ae085_0_210"/>
          <p:cNvSpPr/>
          <p:nvPr/>
        </p:nvSpPr>
        <p:spPr>
          <a:xfrm>
            <a:off x="255870" y="1508925"/>
            <a:ext cx="16080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050" lIns="136000" spcFirstLastPara="1" rIns="136000" wrap="square" tIns="68050">
            <a:no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Calibri"/>
              <a:buNone/>
            </a:pPr>
            <a:r>
              <a:rPr b="1" i="0" lang="es-419" sz="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DISTRIBUCIÓN </a:t>
            </a:r>
            <a:r>
              <a:rPr b="1" lang="es-419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INICIAL</a:t>
            </a:r>
            <a:r>
              <a:rPr b="1" i="0" lang="es-419" sz="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DE DATOS </a:t>
            </a:r>
            <a:endParaRPr b="0" i="0" sz="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g3a4b63ae085_0_210"/>
          <p:cNvSpPr txBox="1"/>
          <p:nvPr/>
        </p:nvSpPr>
        <p:spPr>
          <a:xfrm>
            <a:off x="150870" y="1851125"/>
            <a:ext cx="18180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Clase                   Kaggle </a:t>
            </a: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Roboflow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 Rust   1305         1177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Gray Leaf Spot  574            1161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Blight                  1146          1309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Healthy               1162              -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g3a4b63ae085_0_210"/>
          <p:cNvSpPr/>
          <p:nvPr/>
        </p:nvSpPr>
        <p:spPr>
          <a:xfrm>
            <a:off x="5742157" y="4056620"/>
            <a:ext cx="2830500" cy="414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145325" lIns="145325" spcFirstLastPara="1" rIns="145325" wrap="square" tIns="1453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26"/>
              <a:buFont typeface="Arial"/>
              <a:buNone/>
            </a:pPr>
            <a:r>
              <a:t/>
            </a:r>
            <a:endParaRPr b="0" i="0" sz="2225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3a4b63ae085_0_210"/>
          <p:cNvSpPr/>
          <p:nvPr/>
        </p:nvSpPr>
        <p:spPr>
          <a:xfrm>
            <a:off x="6496687" y="4147370"/>
            <a:ext cx="16821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77111"/>
              </a:lnSpc>
              <a:spcBef>
                <a:spcPts val="0"/>
              </a:spcBef>
              <a:spcAft>
                <a:spcPts val="0"/>
              </a:spcAft>
              <a:buClr>
                <a:srgbClr val="2D5016"/>
              </a:buClr>
              <a:buSzPts val="1167"/>
              <a:buFont typeface="Calibri"/>
              <a:buNone/>
            </a:pPr>
            <a:r>
              <a:rPr b="1" i="0" lang="es-419" sz="1466" u="none" cap="none" strike="noStrike">
                <a:solidFill>
                  <a:srgbClr val="2D5016"/>
                </a:solidFill>
                <a:latin typeface="Calibri"/>
                <a:ea typeface="Calibri"/>
                <a:cs typeface="Calibri"/>
                <a:sym typeface="Calibri"/>
              </a:rPr>
              <a:t>MobileNetV3-Large</a:t>
            </a:r>
            <a:endParaRPr b="0" i="0" sz="146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" name="Google Shape;205;g3a4b63ae085_0_210" title="Screenshot at Nov 18 19-31-33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6957" y="4093355"/>
            <a:ext cx="378509" cy="3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g3a4b63ae085_0_210"/>
          <p:cNvSpPr txBox="1"/>
          <p:nvPr>
            <p:ph type="title"/>
          </p:nvPr>
        </p:nvSpPr>
        <p:spPr>
          <a:xfrm>
            <a:off x="2425575" y="43671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2400">
                <a:solidFill>
                  <a:srgbClr val="2D5016"/>
                </a:solidFill>
                <a:latin typeface="Calibri"/>
                <a:ea typeface="Calibri"/>
                <a:cs typeface="Calibri"/>
                <a:sym typeface="Calibri"/>
              </a:rPr>
              <a:t>Metodología</a:t>
            </a:r>
            <a:endParaRPr sz="2400"/>
          </a:p>
        </p:txBody>
      </p:sp>
      <p:sp>
        <p:nvSpPr>
          <p:cNvPr id="207" name="Google Shape;207;g3a4b63ae085_0_210"/>
          <p:cNvSpPr txBox="1"/>
          <p:nvPr/>
        </p:nvSpPr>
        <p:spPr>
          <a:xfrm>
            <a:off x="5159575" y="4773975"/>
            <a:ext cx="30000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814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Supera umbrales del proyecto: Accuracy &gt; 85% | Recall &gt; 80%</a:t>
            </a:r>
            <a:endParaRPr/>
          </a:p>
        </p:txBody>
      </p:sp>
      <p:sp>
        <p:nvSpPr>
          <p:cNvPr id="208" name="Google Shape;208;g3a4b63ae085_0_210"/>
          <p:cNvSpPr/>
          <p:nvPr/>
        </p:nvSpPr>
        <p:spPr>
          <a:xfrm>
            <a:off x="1519630" y="3262138"/>
            <a:ext cx="14661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050" lIns="136000" spcFirstLastPara="1" rIns="136000" wrap="square" tIns="68050">
            <a:no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Calibri"/>
              <a:buNone/>
            </a:pPr>
            <a:r>
              <a:rPr b="1" lang="es-419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AUMENTACIÓN DE DATOS</a:t>
            </a:r>
            <a:endParaRPr b="1"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Calibri"/>
              <a:buNone/>
            </a:pPr>
            <a:r>
              <a:t/>
            </a:r>
            <a:endParaRPr b="1" sz="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3a4b63ae085_0_210"/>
          <p:cNvSpPr txBox="1"/>
          <p:nvPr/>
        </p:nvSpPr>
        <p:spPr>
          <a:xfrm>
            <a:off x="1390330" y="3451300"/>
            <a:ext cx="17247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0725" lIns="70725" spcFirstLastPara="1" rIns="70725" wrap="square" tIns="70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Clase                         Augmentation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Gray Leaf Spot         +747 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Blight                         +27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Healthy                     +1320 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0" name="Google Shape;210;g3a4b63ae085_0_2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6895" y="1344812"/>
            <a:ext cx="4389102" cy="2456252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g3a4b63ae085_0_210"/>
          <p:cNvSpPr txBox="1"/>
          <p:nvPr/>
        </p:nvSpPr>
        <p:spPr>
          <a:xfrm>
            <a:off x="2985725" y="3890950"/>
            <a:ext cx="2765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900">
                <a:solidFill>
                  <a:schemeClr val="dk2"/>
                </a:solidFill>
              </a:rPr>
              <a:t>Validación y prueba:</a:t>
            </a:r>
            <a:r>
              <a:rPr lang="es-419" sz="900">
                <a:solidFill>
                  <a:schemeClr val="dk2"/>
                </a:solidFill>
              </a:rPr>
              <a:t> Exclusivamente </a:t>
            </a:r>
            <a:r>
              <a:rPr b="1" lang="es-419" sz="900">
                <a:solidFill>
                  <a:schemeClr val="dk2"/>
                </a:solidFill>
              </a:rPr>
              <a:t>Kaggle Original</a:t>
            </a:r>
            <a:r>
              <a:rPr lang="es-419" sz="900">
                <a:solidFill>
                  <a:schemeClr val="dk2"/>
                </a:solidFill>
              </a:rPr>
              <a:t> (sin datos sintéticos ni aumentación). Esto garantiza una evaluación honesta sobre datos reales y evita el sesgo de datos artificiales.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a5adcebfa1_2_20"/>
          <p:cNvSpPr txBox="1"/>
          <p:nvPr/>
        </p:nvSpPr>
        <p:spPr>
          <a:xfrm>
            <a:off x="2425575" y="43671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>
                <a:solidFill>
                  <a:srgbClr val="2D5016"/>
                </a:solidFill>
                <a:latin typeface="Roboto"/>
                <a:ea typeface="Roboto"/>
                <a:cs typeface="Roboto"/>
                <a:sym typeface="Roboto"/>
              </a:rPr>
              <a:t>Entrenamiento MobileNetV3-Large</a:t>
            </a:r>
            <a:endParaRPr b="1"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7" name="Google Shape;217;g3a5adcebfa1_2_20" title="logo-uniand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827" y="75101"/>
            <a:ext cx="1724601" cy="98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g3a5adcebfa1_2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650" y="2811250"/>
            <a:ext cx="5146874" cy="177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g3a5adcebfa1_2_20"/>
          <p:cNvPicPr preferRelativeResize="0"/>
          <p:nvPr/>
        </p:nvPicPr>
        <p:blipFill rotWithShape="1">
          <a:blip r:embed="rId5">
            <a:alphaModFix/>
          </a:blip>
          <a:srcRect b="5399" l="0" r="0" t="14362"/>
          <a:stretch/>
        </p:blipFill>
        <p:spPr>
          <a:xfrm>
            <a:off x="5634075" y="2973013"/>
            <a:ext cx="3046275" cy="125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g3a5adcebfa1_2_20"/>
          <p:cNvSpPr/>
          <p:nvPr/>
        </p:nvSpPr>
        <p:spPr>
          <a:xfrm>
            <a:off x="434375" y="977175"/>
            <a:ext cx="8273700" cy="236700"/>
          </a:xfrm>
          <a:prstGeom prst="rect">
            <a:avLst/>
          </a:prstGeom>
          <a:solidFill>
            <a:srgbClr val="8BC3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3a5adcebfa1_2_20"/>
          <p:cNvSpPr/>
          <p:nvPr/>
        </p:nvSpPr>
        <p:spPr>
          <a:xfrm>
            <a:off x="434375" y="2464650"/>
            <a:ext cx="5084100" cy="236700"/>
          </a:xfrm>
          <a:prstGeom prst="rect">
            <a:avLst/>
          </a:prstGeom>
          <a:solidFill>
            <a:srgbClr val="FB8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3a5adcebfa1_2_20"/>
          <p:cNvSpPr/>
          <p:nvPr/>
        </p:nvSpPr>
        <p:spPr>
          <a:xfrm>
            <a:off x="5661725" y="2688988"/>
            <a:ext cx="3046200" cy="236700"/>
          </a:xfrm>
          <a:prstGeom prst="rect">
            <a:avLst/>
          </a:prstGeom>
          <a:solidFill>
            <a:srgbClr val="2D501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3a5adcebfa1_2_20"/>
          <p:cNvSpPr/>
          <p:nvPr/>
        </p:nvSpPr>
        <p:spPr>
          <a:xfrm>
            <a:off x="2812687" y="939625"/>
            <a:ext cx="36246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050" lIns="136000" spcFirstLastPara="1" rIns="136000" wrap="square" tIns="68050">
            <a:no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Calibri"/>
              <a:buNone/>
            </a:pPr>
            <a:r>
              <a:rPr b="1" lang="es-419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ARQUITECTURA DEL MODELO PROPUESTO</a:t>
            </a:r>
            <a:endParaRPr b="1" i="0" sz="1000" u="none" cap="none" strike="noStrike">
              <a:solidFill>
                <a:srgbClr val="F465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g3a5adcebfa1_2_20"/>
          <p:cNvSpPr/>
          <p:nvPr/>
        </p:nvSpPr>
        <p:spPr>
          <a:xfrm>
            <a:off x="1456502" y="2453400"/>
            <a:ext cx="33975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050" lIns="136000" spcFirstLastPara="1" rIns="136000" wrap="square" tIns="68050">
            <a:no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Calibri"/>
              <a:buNone/>
            </a:pPr>
            <a:r>
              <a:rPr b="1" lang="es-419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CURVAS DE ENTRENAMIENTO: PÉRDIDA Y ACCURACY</a:t>
            </a:r>
            <a:endParaRPr b="1" i="0" sz="900" u="none" cap="none" strike="noStrike">
              <a:solidFill>
                <a:srgbClr val="F465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g3a5adcebfa1_2_20"/>
          <p:cNvSpPr/>
          <p:nvPr/>
        </p:nvSpPr>
        <p:spPr>
          <a:xfrm>
            <a:off x="5902013" y="2663926"/>
            <a:ext cx="25656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050" lIns="136000" spcFirstLastPara="1" rIns="136000" wrap="square" tIns="68050">
            <a:noAutofit/>
          </a:bodyPr>
          <a:lstStyle/>
          <a:p>
            <a:pPr indent="0" lvl="0" marL="0" marR="0" rtl="0" algn="ctr">
              <a:lnSpc>
                <a:spcPct val="1756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3"/>
              <a:buFont typeface="Calibri"/>
              <a:buNone/>
            </a:pPr>
            <a:r>
              <a:rPr b="1" lang="es-419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REPORTE DE CLASIFICACIÓN</a:t>
            </a:r>
            <a:endParaRPr b="1" i="0" sz="900" u="none" cap="none" strike="noStrike">
              <a:solidFill>
                <a:srgbClr val="F465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6" name="Google Shape;226;g3a5adcebfa1_2_20"/>
          <p:cNvPicPr preferRelativeResize="0"/>
          <p:nvPr/>
        </p:nvPicPr>
        <p:blipFill rotWithShape="1">
          <a:blip r:embed="rId6">
            <a:alphaModFix/>
          </a:blip>
          <a:srcRect b="21916" l="-917" r="-2164" t="18267"/>
          <a:stretch/>
        </p:blipFill>
        <p:spPr>
          <a:xfrm>
            <a:off x="371650" y="1156588"/>
            <a:ext cx="8308700" cy="12607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27" name="Google Shape;227;g3a5adcebfa1_2_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362367" y="2927027"/>
            <a:ext cx="92620" cy="9262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g3a5adcebfa1_2_20"/>
          <p:cNvSpPr/>
          <p:nvPr/>
        </p:nvSpPr>
        <p:spPr>
          <a:xfrm>
            <a:off x="2454987" y="2909661"/>
            <a:ext cx="722700" cy="1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8571"/>
              </a:lnSpc>
              <a:spcBef>
                <a:spcPts val="0"/>
              </a:spcBef>
              <a:spcAft>
                <a:spcPts val="0"/>
              </a:spcAft>
              <a:buClr>
                <a:srgbClr val="2D5016"/>
              </a:buClr>
              <a:buSzPts val="635"/>
              <a:buFont typeface="Calibri"/>
              <a:buNone/>
            </a:pPr>
            <a:r>
              <a:rPr b="1" i="0" lang="es-419" sz="635" u="none" cap="none" strike="noStrike">
                <a:solidFill>
                  <a:srgbClr val="2D5016"/>
                </a:solidFill>
                <a:latin typeface="Calibri"/>
                <a:ea typeface="Calibri"/>
                <a:cs typeface="Calibri"/>
                <a:sym typeface="Calibri"/>
              </a:rPr>
              <a:t>Clases estables</a:t>
            </a:r>
            <a:endParaRPr b="0" i="0" sz="635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g3a5adcebfa1_2_20"/>
          <p:cNvSpPr txBox="1"/>
          <p:nvPr/>
        </p:nvSpPr>
        <p:spPr>
          <a:xfrm>
            <a:off x="5657200" y="4378275"/>
            <a:ext cx="30000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903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814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1" lang="es-419" sz="814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upera umbrales del proyecto: Accuracy &gt; 85% | Recall &gt; 80%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a5adcebfa1_2_86"/>
          <p:cNvSpPr txBox="1"/>
          <p:nvPr/>
        </p:nvSpPr>
        <p:spPr>
          <a:xfrm>
            <a:off x="2425575" y="43671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685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>
                <a:solidFill>
                  <a:srgbClr val="2D5016"/>
                </a:solidFill>
                <a:latin typeface="Roboto"/>
                <a:ea typeface="Roboto"/>
                <a:cs typeface="Roboto"/>
                <a:sym typeface="Roboto"/>
              </a:rPr>
              <a:t>Optimización para borde</a:t>
            </a:r>
            <a:endParaRPr b="1"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5" name="Google Shape;235;g3a5adcebfa1_2_86" title="logo-uniand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827" y="75101"/>
            <a:ext cx="1724601" cy="986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36" name="Google Shape;236;g3a5adcebfa1_2_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6649" y="1249165"/>
            <a:ext cx="142875" cy="1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g3a5adcebfa1_2_86" title="poda_cuantizacion_edge (2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6901" y="903250"/>
            <a:ext cx="6750198" cy="382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